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71" r:id="rId6"/>
    <p:sldId id="261" r:id="rId7"/>
    <p:sldId id="262" r:id="rId8"/>
    <p:sldId id="266" r:id="rId9"/>
    <p:sldId id="269" r:id="rId10"/>
    <p:sldId id="272" r:id="rId11"/>
    <p:sldId id="273" r:id="rId12"/>
    <p:sldId id="274" r:id="rId13"/>
    <p:sldId id="275" r:id="rId14"/>
    <p:sldId id="267" r:id="rId15"/>
    <p:sldId id="268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F096E28-8923-2EE7-D665-F6C8215155F5}" v="94" dt="2026-09-02T16:02:02.27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 Norton" userId="S::dnorton@jlg.odbst.org::ec1c87fb-fbcb-436c-a704-42a8c6f509c8" providerId="AD" clId="Web-{BF096E28-8923-2EE7-D665-F6C8215155F5}"/>
    <pc:docChg chg="modSld">
      <pc:chgData name="D Norton" userId="S::dnorton@jlg.odbst.org::ec1c87fb-fbcb-436c-a704-42a8c6f509c8" providerId="AD" clId="Web-{BF096E28-8923-2EE7-D665-F6C8215155F5}" dt="2026-09-02T16:02:02.275" v="93" actId="20577"/>
      <pc:docMkLst>
        <pc:docMk/>
      </pc:docMkLst>
      <pc:sldChg chg="modSp">
        <pc:chgData name="D Norton" userId="S::dnorton@jlg.odbst.org::ec1c87fb-fbcb-436c-a704-42a8c6f509c8" providerId="AD" clId="Web-{BF096E28-8923-2EE7-D665-F6C8215155F5}" dt="2026-09-02T15:52:39.383" v="55" actId="20577"/>
        <pc:sldMkLst>
          <pc:docMk/>
          <pc:sldMk cId="3025309327" sldId="257"/>
        </pc:sldMkLst>
        <pc:spChg chg="mod">
          <ac:chgData name="D Norton" userId="S::dnorton@jlg.odbst.org::ec1c87fb-fbcb-436c-a704-42a8c6f509c8" providerId="AD" clId="Web-{BF096E28-8923-2EE7-D665-F6C8215155F5}" dt="2026-09-02T15:52:39.383" v="55" actId="20577"/>
          <ac:spMkLst>
            <pc:docMk/>
            <pc:sldMk cId="3025309327" sldId="257"/>
            <ac:spMk id="3" creationId="{466BC362-4331-83FE-22D4-6867ABEEB19F}"/>
          </ac:spMkLst>
        </pc:spChg>
      </pc:sldChg>
      <pc:sldChg chg="modSp">
        <pc:chgData name="D Norton" userId="S::dnorton@jlg.odbst.org::ec1c87fb-fbcb-436c-a704-42a8c6f509c8" providerId="AD" clId="Web-{BF096E28-8923-2EE7-D665-F6C8215155F5}" dt="2026-09-02T16:02:02.275" v="93" actId="20577"/>
        <pc:sldMkLst>
          <pc:docMk/>
          <pc:sldMk cId="2297313478" sldId="261"/>
        </pc:sldMkLst>
        <pc:spChg chg="mod">
          <ac:chgData name="D Norton" userId="S::dnorton@jlg.odbst.org::ec1c87fb-fbcb-436c-a704-42a8c6f509c8" providerId="AD" clId="Web-{BF096E28-8923-2EE7-D665-F6C8215155F5}" dt="2026-09-02T16:02:02.275" v="93" actId="20577"/>
          <ac:spMkLst>
            <pc:docMk/>
            <pc:sldMk cId="2297313478" sldId="261"/>
            <ac:spMk id="3" creationId="{C10FC27C-18EA-5A9B-6355-84E6E7D5483D}"/>
          </ac:spMkLst>
        </pc:spChg>
      </pc:sldChg>
      <pc:sldChg chg="modSp">
        <pc:chgData name="D Norton" userId="S::dnorton@jlg.odbst.org::ec1c87fb-fbcb-436c-a704-42a8c6f509c8" providerId="AD" clId="Web-{BF096E28-8923-2EE7-D665-F6C8215155F5}" dt="2026-09-02T15:59:31.584" v="87" actId="20577"/>
        <pc:sldMkLst>
          <pc:docMk/>
          <pc:sldMk cId="738358776" sldId="262"/>
        </pc:sldMkLst>
        <pc:spChg chg="mod">
          <ac:chgData name="D Norton" userId="S::dnorton@jlg.odbst.org::ec1c87fb-fbcb-436c-a704-42a8c6f509c8" providerId="AD" clId="Web-{BF096E28-8923-2EE7-D665-F6C8215155F5}" dt="2026-09-02T15:59:31.584" v="87" actId="20577"/>
          <ac:spMkLst>
            <pc:docMk/>
            <pc:sldMk cId="738358776" sldId="262"/>
            <ac:spMk id="3" creationId="{EB53A735-EAE0-DA77-4B09-29BE78933684}"/>
          </ac:spMkLst>
        </pc:spChg>
      </pc:sldChg>
      <pc:sldChg chg="modSp">
        <pc:chgData name="D Norton" userId="S::dnorton@jlg.odbst.org::ec1c87fb-fbcb-436c-a704-42a8c6f509c8" providerId="AD" clId="Web-{BF096E28-8923-2EE7-D665-F6C8215155F5}" dt="2026-09-02T16:00:01.085" v="90" actId="20577"/>
        <pc:sldMkLst>
          <pc:docMk/>
          <pc:sldMk cId="471352175" sldId="266"/>
        </pc:sldMkLst>
        <pc:spChg chg="mod">
          <ac:chgData name="D Norton" userId="S::dnorton@jlg.odbst.org::ec1c87fb-fbcb-436c-a704-42a8c6f509c8" providerId="AD" clId="Web-{BF096E28-8923-2EE7-D665-F6C8215155F5}" dt="2026-09-02T16:00:01.085" v="90" actId="20577"/>
          <ac:spMkLst>
            <pc:docMk/>
            <pc:sldMk cId="471352175" sldId="266"/>
            <ac:spMk id="3" creationId="{DCA3AB07-251F-E11A-133E-173DB53B3B9E}"/>
          </ac:spMkLst>
        </pc:spChg>
      </pc:sldChg>
      <pc:sldChg chg="modSp">
        <pc:chgData name="D Norton" userId="S::dnorton@jlg.odbst.org::ec1c87fb-fbcb-436c-a704-42a8c6f509c8" providerId="AD" clId="Web-{BF096E28-8923-2EE7-D665-F6C8215155F5}" dt="2026-09-02T16:00:37.586" v="92" actId="20577"/>
        <pc:sldMkLst>
          <pc:docMk/>
          <pc:sldMk cId="3071379435" sldId="268"/>
        </pc:sldMkLst>
        <pc:spChg chg="mod">
          <ac:chgData name="D Norton" userId="S::dnorton@jlg.odbst.org::ec1c87fb-fbcb-436c-a704-42a8c6f509c8" providerId="AD" clId="Web-{BF096E28-8923-2EE7-D665-F6C8215155F5}" dt="2026-09-02T16:00:37.586" v="92" actId="20577"/>
          <ac:spMkLst>
            <pc:docMk/>
            <pc:sldMk cId="3071379435" sldId="268"/>
            <ac:spMk id="3" creationId="{86AA2D6D-2679-76AB-CAA6-E675A2309F42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8E8ED5-A9FC-47ED-90B7-C7A714899125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7B6BA8-570A-4C9F-8025-3B168114B0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9956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E7B6BA8-570A-4C9F-8025-3B168114B05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38615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A89E8B-5F77-D63A-6663-E185D09E9A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A0651A-42FD-6803-D1F6-8C134E4E9C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C57FA0-2F6C-4398-4A14-6FDE3C8D0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DC180E-4D9E-9D9E-47C9-8E8284DAE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D92B0C-8480-DECF-6179-0A59267A25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6340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393B5-E063-0EC5-0A3C-EEA7034D5F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56D833-0BCC-E9AF-312D-81D12E07C2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8D031A-3391-40E4-C1DD-2A4B68EB26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7358F9-C826-16CD-3314-95058287A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BC96DB-81AF-7A13-ED89-BF87C43B7D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0744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F5C5DC-185F-669E-863A-EC91FB2087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949E01-A0BC-D912-D603-AB19E88242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30C0AA-F81C-FF7C-50CE-A99C87E7F2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A31538-2D90-B147-A773-D651A29840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02E90D-EC6E-9AC9-20B5-FC8B3AE0D1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7750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DBC7CA-17AC-C146-36E2-AD679F17E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853BAB-95EF-9788-1CA4-20076CD8CD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A1362D-CB02-B18C-EF4F-6BCFB65062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77F90E-094F-0885-CE55-F17C32C65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B4CEDF-BAA6-7153-4C14-02E6C9646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87BCFC-B90B-6D7F-797C-41FC5B88B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379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D6BB13-44C3-EC94-0C28-31B4137584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2644D6-59F4-3152-D59B-B71D6BE3F6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178554-CD2A-62F3-8C5E-B0215470B5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D24E9D-5CA1-87E8-2872-1297E66938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95A570B-64F5-0F74-EAFC-90B829CF11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E96CE00-06EC-B93A-7005-42A8DE55E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F72BFA0-C87F-7C97-5E27-3B2624E4E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909903D-5661-49E2-8CAE-8BF97887E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9887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A600A3-5D84-F784-44F2-4DF9254C38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4D31C08-166A-296C-7787-BE5D83C6A2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C18FBAA-CCCF-43EC-A7A8-BF064E0F6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D925607-47AE-1332-9759-E7D3AC72FC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0315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2FA4285-D995-F138-9C79-B7722F4F7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4970856-4C6B-F0CA-9454-C71777CA9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0DD79D-882A-67A0-53E2-CCD8F56902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5482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C95F8-9F2A-E8AC-9AA2-95B0C1AD8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C24991-2463-B799-FCF3-1AB0F3AF66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B17792-58C8-A986-EFC3-4F312C9C3B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59665A-A415-4AAB-145B-6EEDFA9058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DA0940-340B-CF61-C457-0D4E444661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556FB3-9B7F-60CD-3B78-1E73B485B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7588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0F23B-F8E4-FD16-8883-62BA23DCC2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9F00973-89DB-C481-84E7-1CBC38E589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C108C6-48A5-1CD2-93F3-55D78698D0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EB14D2-3A20-2E8F-B0BE-C114AFF835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169FD6-AE75-72A4-06F1-BBA5DC826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534CFD-C77A-560D-5FFD-896C6CCD67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52465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C77103-11A3-9CF3-9A92-C50ED8BA28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ECD123-8B63-B48B-AAFD-A7D10561F2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4AD58C-05A9-71F2-F7D9-0195692D0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F4E469-FD35-8B0B-9327-F194712A2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3C4E8A-4646-2B5C-E246-AE465A0998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7667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C82D489-6FD8-0A5F-22F0-D0C14B781E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C8BDDDC-EC43-863D-2D33-A73ECDD810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220762-5F5B-53C3-09A6-94C50AF40B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9CA0E-EEAF-4C0D-A9C8-2C95AA132BCA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D54CD6-1DA1-4FF6-C9DD-BFF666769B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492AB1-B5F5-6765-74D0-2852AFFBB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3170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C718C6-78CB-5E86-B504-95B40CF10B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212F92-ABA3-B9EA-05EA-8B72CD7FDF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5D4479-D514-8639-3B75-4773AF48ED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9CA0E-EEAF-4C0D-A9C8-2C95AA132BCA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2B1772-B0E1-41E2-BCFD-DACEAB75F9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10F605-2013-C40D-7B42-C674710752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B3E1C0-02B9-49B8-8FE6-A00E3970B3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6691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schoolreadinglist.co.uk/reading-lists-for-ks2-school-pupils/year-6/" TargetMode="External"/><Relationship Id="rId7" Type="http://schemas.openxmlformats.org/officeDocument/2006/relationships/image" Target="../media/image3.jpeg"/><Relationship Id="rId2" Type="http://schemas.openxmlformats.org/officeDocument/2006/relationships/hyperlink" Target="https://www.thereaderteacher.com/year6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hyperlink" Target="https://padlet.com/rruddick9zra/graphic-novels-73uh2srzpbia" TargetMode="External"/><Relationship Id="rId4" Type="http://schemas.openxmlformats.org/officeDocument/2006/relationships/hyperlink" Target="https://www.booksfortopics.com/booklists/recommended-reads/year-6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Green Abstract Background Png - Green Abstract Background PNG Image |  Transparent PNG Free Download on SeekPNG">
            <a:extLst>
              <a:ext uri="{FF2B5EF4-FFF2-40B4-BE49-F238E27FC236}">
                <a16:creationId xmlns:a16="http://schemas.microsoft.com/office/drawing/2014/main" id="{3602D0FD-A36F-0716-C73B-6A8A70D030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8802" y="-477708"/>
            <a:ext cx="9396236" cy="797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25FA8C4-EF53-C314-1E6F-6DB2E32211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8301" y="2006082"/>
            <a:ext cx="9144000" cy="934712"/>
          </a:xfrm>
        </p:spPr>
        <p:txBody>
          <a:bodyPr/>
          <a:lstStyle/>
          <a:p>
            <a:r>
              <a:rPr lang="en-GB"/>
              <a:t>Meet the Teacher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7952B08-494D-AB29-984B-63829FA1D7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8301" y="3032869"/>
            <a:ext cx="9144000" cy="1655762"/>
          </a:xfrm>
        </p:spPr>
        <p:txBody>
          <a:bodyPr/>
          <a:lstStyle/>
          <a:p>
            <a:r>
              <a:rPr lang="en-GB"/>
              <a:t>Thursday 3</a:t>
            </a:r>
            <a:r>
              <a:rPr lang="en-GB" baseline="30000"/>
              <a:t>rd</a:t>
            </a:r>
            <a:r>
              <a:rPr lang="en-GB"/>
              <a:t> September 2026</a:t>
            </a:r>
          </a:p>
        </p:txBody>
      </p:sp>
      <p:pic>
        <p:nvPicPr>
          <p:cNvPr id="6" name="Picture 5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61D16745-57A6-D058-9E38-59B3BE61E0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853" y="223867"/>
            <a:ext cx="1496571" cy="1520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65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A5245E-51D9-04A7-0489-9FB2EABAD5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8472"/>
            <a:ext cx="10515600" cy="1325563"/>
          </a:xfrm>
        </p:spPr>
        <p:txBody>
          <a:bodyPr/>
          <a:lstStyle/>
          <a:p>
            <a:r>
              <a:rPr lang="en-GB"/>
              <a:t>Vision and Values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6BC362-4331-83FE-22D4-6867ABEEB1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200"/>
              <a:t>We start the year reminding everyone of our vision and values. As a Church school we have a distinctive character where Christian values are promoted in all aspects of school life. </a:t>
            </a:r>
            <a:endParaRPr lang="en-GB" sz="2200">
              <a:ea typeface="Calibri"/>
              <a:cs typeface="Calibri"/>
            </a:endParaRPr>
          </a:p>
          <a:p>
            <a:pPr marL="0" indent="0" algn="ctr">
              <a:buNone/>
            </a:pPr>
            <a:r>
              <a:rPr lang="en-GB" sz="2200" i="1">
                <a:solidFill>
                  <a:srgbClr val="CC00CC"/>
                </a:solidFill>
              </a:rPr>
              <a:t>Nurturing potential </a:t>
            </a:r>
            <a:r>
              <a:rPr lang="en-GB" sz="2200" i="1" u="sng">
                <a:solidFill>
                  <a:srgbClr val="CC00CC"/>
                </a:solidFill>
              </a:rPr>
              <a:t>for all </a:t>
            </a:r>
            <a:r>
              <a:rPr lang="en-GB" sz="2200" i="1">
                <a:solidFill>
                  <a:srgbClr val="CC00CC"/>
                </a:solidFill>
              </a:rPr>
              <a:t>within a Christian ethos</a:t>
            </a:r>
          </a:p>
          <a:p>
            <a:pPr marL="0" indent="0" algn="ctr">
              <a:buNone/>
            </a:pPr>
            <a:r>
              <a:rPr lang="en-GB" sz="2200" i="1">
                <a:solidFill>
                  <a:srgbClr val="CC00CC"/>
                </a:solidFill>
                <a:ea typeface="Calibri"/>
                <a:cs typeface="Calibri"/>
              </a:rPr>
              <a:t>"Therefore, encourage one another and build each other up"</a:t>
            </a:r>
            <a:endParaRPr lang="en-GB" sz="2200" i="1">
              <a:solidFill>
                <a:srgbClr val="CC00CC"/>
              </a:solidFill>
            </a:endParaRPr>
          </a:p>
          <a:p>
            <a:pPr marL="0" indent="0" algn="ctr">
              <a:buNone/>
            </a:pPr>
            <a:r>
              <a:rPr lang="en-GB" sz="2200" i="1">
                <a:solidFill>
                  <a:srgbClr val="CC00CC"/>
                </a:solidFill>
              </a:rPr>
              <a:t>1 Thessalonians 5:11 (NIV)</a:t>
            </a:r>
            <a:endParaRPr lang="en-GB" sz="2200" i="1">
              <a:solidFill>
                <a:srgbClr val="CC00CC"/>
              </a:solidFill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2200"/>
              <a:t>Together we will work to enable all our children to achieve their full potential within our Christian family. Through the teachings and examples of Jesus, we nurture individuality - providing challenge, developing self-esteem and promoting care and respect for each other and God’s world. </a:t>
            </a:r>
          </a:p>
          <a:p>
            <a:pPr marL="0" indent="0">
              <a:buNone/>
            </a:pPr>
            <a:endParaRPr lang="en-GB" sz="2200" i="1">
              <a:solidFill>
                <a:srgbClr val="CC00CC"/>
              </a:solidFill>
              <a:ea typeface="Calibri"/>
              <a:cs typeface="Calibri"/>
            </a:endParaRPr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BCFED18E-D8D5-6421-5747-7E4466C4F0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B401C012-126F-CA7E-D0E7-CF39FA59AF3C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13314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453BE082-3818-012D-C7C6-03719F0C300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4E6E0CBC-A9A7-7A0A-5EA5-0CECDCA6B49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4CC45DCA-B0B2-3C80-3A92-AA4E4906BCE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00BED86F-C8B6-795B-F734-EFE5511D0F0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25309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FC0CB6-A3A5-B1E8-211A-17C80DB9D6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The Year 6 Team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F72B6E-80E8-EE00-B7F8-3CC9D1B801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Mr Norton </a:t>
            </a:r>
          </a:p>
          <a:p>
            <a:r>
              <a:rPr lang="en-GB"/>
              <a:t>Mrs Mahajan (Wednesday)</a:t>
            </a:r>
          </a:p>
          <a:p>
            <a:r>
              <a:rPr lang="en-GB"/>
              <a:t>Support from Mrs Padula</a:t>
            </a:r>
          </a:p>
          <a:p>
            <a:pPr marL="0" indent="0">
              <a:buNone/>
            </a:pPr>
            <a:endParaRPr lang="en-GB"/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2ACA83B0-FF96-D245-02D1-D686E6C719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FE597C6D-3EA7-566A-1542-F581BE08162C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E4753149-8D35-20F8-A7C4-AFC67D016CB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1F5ABFAE-C035-CE14-6E37-0867B9A6060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771F7DB5-9389-BEFB-E1FE-AED7828A77B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F7283120-2FD7-129B-490E-20F5188102E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469528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0DBA0-FE73-DC53-890B-6232D1166B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Timetabling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1CB592-C529-0CA2-C8A3-1D184FB5D3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PE days (PE will be on Mondays and Games with the coach will be on Tuesdays) The children are able to wear their PE kits into school on their PE days.</a:t>
            </a:r>
          </a:p>
          <a:p>
            <a:r>
              <a:rPr lang="en-GB"/>
              <a:t>Topics this year include: </a:t>
            </a:r>
          </a:p>
          <a:p>
            <a:r>
              <a:rPr lang="en-GB"/>
              <a:t>Victorians, Crime and Punishment, Ancient Greece, Fair Trade and Rivers</a:t>
            </a:r>
          </a:p>
          <a:p>
            <a:r>
              <a:rPr lang="en-GB"/>
              <a:t>Look on the class pages for Knowledge Organisers and information</a:t>
            </a:r>
          </a:p>
          <a:p>
            <a:endParaRPr lang="en-GB"/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3AD44D45-1FEC-AE79-9656-4F9831FDCC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DAAEDE6E-F451-C0C1-FD7B-60B231DCC8F2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C9200FFE-9F0F-B88A-15AB-BEE45CAA73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9F24C8F3-6C1F-40F6-3FC8-6B67C48DF6B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9B56170B-AC42-D2DB-1FB0-76D6632E741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C786F381-1D1A-2FCB-483D-FF59D72F4A7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2715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264A3A-2785-14AD-D648-B5AE93F7D6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2459" y="131346"/>
            <a:ext cx="7213879" cy="635611"/>
          </a:xfrm>
        </p:spPr>
        <p:txBody>
          <a:bodyPr>
            <a:normAutofit fontScale="90000"/>
          </a:bodyPr>
          <a:lstStyle/>
          <a:p>
            <a:pPr algn="ctr"/>
            <a:r>
              <a:rPr lang="en-GB"/>
              <a:t>Timetable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7FEB7B-6F32-3011-A47E-D3711BB856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7822" y="958268"/>
            <a:ext cx="10116355" cy="5678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320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A3E325-06ED-3AB7-7A3A-0DD573A40B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Expectations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0FC27C-18EA-5A9B-6355-84E6E7D548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951" y="1545707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/>
          </a:p>
          <a:p>
            <a:r>
              <a:rPr lang="en-GB"/>
              <a:t>The children are top of the school and will be encouraged to take on positions of responsibility next year.  </a:t>
            </a:r>
          </a:p>
          <a:p>
            <a:r>
              <a:rPr lang="en-GB"/>
              <a:t>We expect them to be the role models and demonstrate the school values and high expectations for behaviour. Intrinsic motivations!</a:t>
            </a:r>
            <a:endParaRPr lang="en-GB">
              <a:ea typeface="Calibri"/>
              <a:cs typeface="Calibri"/>
            </a:endParaRPr>
          </a:p>
          <a:p>
            <a:r>
              <a:rPr lang="en-GB"/>
              <a:t>In Year 6, all children will be encouraged to write in pen (except in maths).</a:t>
            </a:r>
          </a:p>
          <a:p>
            <a:endParaRPr lang="en-GB"/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74511220-D70E-1632-DB2A-78ED51E6E4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167350D3-A64A-759B-E2D4-AD02AB3D0EF9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95F3033B-7F20-E5C6-A4D1-A5AC9877BB6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F804F9F2-18BA-2101-100A-ACF185B494A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8BD64BA6-D500-B730-2C27-F7004C26EB4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DDC24DB4-D8E4-AD89-6D49-00A7D68A27E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973134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5F6F22-44C5-FD5A-B7B1-52F7A6D1C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The importance of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53A735-EAE0-DA77-4B09-29BE789336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It is still important to monitor children’s reading in Year 6</a:t>
            </a:r>
          </a:p>
          <a:p>
            <a:r>
              <a:rPr lang="en-GB"/>
              <a:t>Please encourage them to get their reading record signed- again they are role models for the younger children.</a:t>
            </a:r>
          </a:p>
          <a:p>
            <a:r>
              <a:rPr lang="en-GB">
                <a:ea typeface="Calibri" panose="020F0502020204030204"/>
                <a:cs typeface="Calibri" panose="020F0502020204030204"/>
              </a:rPr>
              <a:t>Example reading lists with good recommendations:</a:t>
            </a:r>
          </a:p>
          <a:p>
            <a:pPr marL="0" indent="0">
              <a:buNone/>
            </a:pPr>
            <a:r>
              <a:rPr lang="en-GB">
                <a:ea typeface="+mn-lt"/>
                <a:cs typeface="+mn-lt"/>
                <a:hlinkClick r:id="rId2"/>
              </a:rPr>
              <a:t>Best Books for Year 6 | Ages 10-11 | The Reader Teacher</a:t>
            </a:r>
          </a:p>
          <a:p>
            <a:pPr marL="0" indent="0">
              <a:buNone/>
            </a:pPr>
            <a:r>
              <a:rPr lang="en-GB">
                <a:ea typeface="+mn-lt"/>
                <a:cs typeface="+mn-lt"/>
                <a:hlinkClick r:id="rId3"/>
              </a:rPr>
              <a:t>Books for Year 6 children aged 10-11 | School Reading List</a:t>
            </a:r>
          </a:p>
          <a:p>
            <a:pPr marL="0" indent="0">
              <a:buNone/>
            </a:pPr>
            <a:r>
              <a:rPr lang="en-GB">
                <a:ea typeface="+mn-lt"/>
                <a:cs typeface="+mn-lt"/>
                <a:hlinkClick r:id="rId4"/>
              </a:rPr>
              <a:t>Best Books for Year 6 (2026 Booklist): 50 Recommended Reads</a:t>
            </a:r>
          </a:p>
          <a:p>
            <a:pPr marL="0" indent="0">
              <a:buNone/>
            </a:pPr>
            <a:r>
              <a:rPr lang="en-GB">
                <a:highlight>
                  <a:srgbClr val="FFFFFF"/>
                </a:highlight>
                <a:latin typeface="Calibri"/>
                <a:ea typeface="Calibri"/>
                <a:cs typeface="Calibri"/>
                <a:hlinkClick r:id="rId5"/>
              </a:rPr>
              <a:t>https://padlet.com/rruddick9zra/graphic-novels-73uh2srzpbia</a:t>
            </a:r>
            <a:endParaRPr lang="en-GB">
              <a:highlight>
                <a:srgbClr val="FFFFFF"/>
              </a:highlight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endParaRPr lang="en-GB" sz="1100">
              <a:highlight>
                <a:srgbClr val="FFFFFF"/>
              </a:highlight>
              <a:latin typeface="Segoe UI"/>
              <a:ea typeface="Calibri"/>
              <a:cs typeface="Segoe UI"/>
            </a:endParaRPr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C533967B-A10A-3567-B9B2-19249D97F42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74BE2227-AABE-8C33-19CB-FA03AA7451BE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C3D205CB-9373-D418-6FC8-B2D381560C8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6BDDC5D6-5816-A312-C40D-C250282DA7B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C6756435-4D5C-5B20-7D44-7F70534B7C4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E6914855-959D-857B-35C4-5D55D648A62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7383587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A5B547-1177-8154-8BFA-63A457569E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Homework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3AB07-251F-E11A-133E-173DB53B3B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5820" y="1788092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/>
              <a:t>Homework has been reduced in Year 6.  For the rest of the school, there will only be a focus on reading, spellings and timetables.  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In Year 6, we will be asking the children to complete a weekly maths sheet and occasionally some additional work from another subject. Maths homework will be set on a Wednesday and due in on a Monday.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Spellings will be on the class page – Weekly tests will continue to be on a Thursday like they were in Year 5.</a:t>
            </a:r>
          </a:p>
          <a:p>
            <a:pPr marL="0" indent="0">
              <a:buNone/>
            </a:pPr>
            <a:endParaRPr lang="en-GB"/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30581467-DA2C-6C06-77D5-09A3BFEB40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128C84CB-A7E1-E5E4-0A43-1E69B3CAB1D1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BD81A2AB-3C06-13EE-D8FA-6DF1B4E2D99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6F9DC171-1A84-F26C-739D-A5FB41FC4CD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B8AC926B-4011-1B73-C70D-9727152EC8A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F6302694-B599-AC1E-5934-06419C0C345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713521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548A78-2097-9334-48A6-3A3433EAD9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DAA8C1-AB9C-7996-DF95-912B6CAE5D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Hazard Alley – Autumn Term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AC077F-225F-5123-6813-58B34A49B6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296130" cy="4351338"/>
          </a:xfrm>
        </p:spPr>
        <p:txBody>
          <a:bodyPr>
            <a:normAutofit fontScale="92500" lnSpcReduction="20000"/>
          </a:bodyPr>
          <a:lstStyle/>
          <a:p>
            <a:r>
              <a:rPr lang="en-GB"/>
              <a:t>Hazard Alley is the world’s first interactive indoor safety education centre. It was planned and established in 1992 and was officially opened by HRH The Duchess of Gloucester in 1994.  </a:t>
            </a:r>
          </a:p>
          <a:p>
            <a:r>
              <a:rPr lang="en-GB"/>
              <a:t>Originally conceived by Bucks Fire &amp; Rescue Service &amp; Thames Valley Police, it aimed to introduce children to risks, dangers and hazards in a totally safe environment.  </a:t>
            </a:r>
          </a:p>
          <a:p>
            <a:r>
              <a:rPr lang="en-GB"/>
              <a:t>By creating everyday scenarios that children can walk into, we developed a learning environment where children can explore, investigate, discover and imagine in complete safety. </a:t>
            </a:r>
          </a:p>
          <a:p>
            <a:endParaRPr lang="en-GB"/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BE990886-0B5F-C47F-5528-BAA1FC5B16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3A2E9138-5968-B701-8EB4-BAC1E1139D05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A3809D9D-C8AF-3B8C-87BE-CD250E75C66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01425924-2E21-AB86-6FE3-4E7AF266BB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7CE893AF-E346-CCE4-B516-2D1266F2B3B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15236D57-452B-1BC6-2DB7-C23A87D1BC8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419AEE27-B67B-3001-01D0-5DED5168B1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18481" y="2200210"/>
            <a:ext cx="4007462" cy="3573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127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B03D08-99FB-426B-F6D9-EF6965FFEF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E92E24-4A3A-B3A1-8904-E27615A29B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Elstree Studios – Spring Term – Hopefully!!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5A8821-8351-193E-07F8-1C4C9ED916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296130" cy="4351338"/>
          </a:xfrm>
        </p:spPr>
        <p:txBody>
          <a:bodyPr>
            <a:normAutofit fontScale="92500" lnSpcReduction="10000"/>
          </a:bodyPr>
          <a:lstStyle/>
          <a:p>
            <a:r>
              <a:rPr lang="en-GB"/>
              <a:t>At Sky’s bespoke TV studios, your students will use our cutting-edge digital technology to create their own exciting digital content. They'll take on real-life media roles and work with our team of experts, to create a news report, trailer or film pitch idea.</a:t>
            </a:r>
          </a:p>
          <a:p>
            <a:r>
              <a:rPr lang="en-GB"/>
              <a:t>A visit to Sky Up Academy Studios will give your class a VIP peek behind-the-scenes at Sky, helping develop their confidence and build key digital skills and other essential skills for the future such as Creativity, Communication, and Collaboration.</a:t>
            </a:r>
          </a:p>
          <a:p>
            <a:endParaRPr lang="en-GB"/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20526EA3-D082-9471-7FD6-1FDD707446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FACEC643-C843-5583-C8C8-6D6FB54D4EEF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6CE9353D-F200-DF11-0182-41C9331ACA5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F20C50BF-F0F3-A716-D810-BDB1356EBE1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4D0563B2-0B75-8E82-F885-36B727CA04D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957D690C-C0CB-F51A-A97F-6A38BD4ABE2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3703E195-7549-837F-9B23-5647455FEE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2982" y="2146041"/>
            <a:ext cx="4844479" cy="3228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448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4938B3-581A-2418-A250-4138BAE86C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A67AF-5CD6-3B88-B756-2366E95E5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PGL </a:t>
            </a:r>
            <a:r>
              <a:rPr lang="en-GB" err="1"/>
              <a:t>Osmington</a:t>
            </a:r>
            <a:r>
              <a:rPr lang="en-GB"/>
              <a:t> Bay– Summer Term – Wednesday 9</a:t>
            </a:r>
            <a:r>
              <a:rPr lang="en-GB" baseline="30000"/>
              <a:t>th</a:t>
            </a:r>
            <a:r>
              <a:rPr lang="en-GB"/>
              <a:t> June – Friday 11</a:t>
            </a:r>
            <a:r>
              <a:rPr lang="en-GB" baseline="30000"/>
              <a:t>th</a:t>
            </a:r>
            <a:r>
              <a:rPr lang="en-GB"/>
              <a:t> June 2027</a:t>
            </a:r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47CF76E4-5F47-65B9-68F3-EF6C1B6F3C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334817D1-5D16-9094-6DF1-75535A577E1D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E852D044-1E77-98D5-3BA4-61429A51479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D716E5D7-BE1A-BDE4-9551-5221FFC9EAB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9D0E7207-C697-80FA-A769-55729E84038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EC227CB4-1B5F-363D-C1A4-3E3EC574F44E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844DE180-C661-AE6D-3D36-1043610D57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1639" y="1806022"/>
            <a:ext cx="8910737" cy="4157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2052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1B8847-AFEF-CD1C-86B2-E524EA0C6C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0F5183-F38F-58BA-53B6-AC714766E2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PGL </a:t>
            </a:r>
            <a:r>
              <a:rPr lang="en-GB" err="1"/>
              <a:t>Osmington</a:t>
            </a:r>
            <a:r>
              <a:rPr lang="en-GB"/>
              <a:t> Bay– Summer Term </a:t>
            </a:r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F625EB73-BB8C-3F2B-554E-AAB7292BAF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0ADCC721-6993-A101-A726-EE63F2B8F676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7A74C932-B4EF-57B0-88E0-C7FFCFF34EB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CC737126-08B0-DBC5-C9EA-39D2FB953D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19B01B32-998A-1D9F-966D-489C1F30FCD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7241A4C2-FEE2-0CDD-BA6F-B88F80B2D26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6E7B14B4-64D2-0B13-BE7E-CD1E8BEE3C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1449150"/>
            <a:ext cx="10005927" cy="4724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1924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9D8972-B272-1C4E-E8EB-7B14F153A2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5ED7F6-2A15-9820-AC0A-CE6DB3C745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PGL </a:t>
            </a:r>
            <a:r>
              <a:rPr lang="en-GB" err="1"/>
              <a:t>Osmington</a:t>
            </a:r>
            <a:r>
              <a:rPr lang="en-GB"/>
              <a:t> Bay– Summer Term </a:t>
            </a:r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D98CF975-8138-C6B2-EF1B-92C380EEE6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67AD53B4-6D51-6A22-A879-C9AF1315EA71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426C803E-5144-28E8-95F0-FAA190FEC1F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2A94B6D1-AD22-98E8-BE5F-1103AB861F0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65DEE765-1C9D-8543-A021-4829B307220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B343B3EC-990B-9421-10D3-B90EF46EAFE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AE84ADFD-98DF-3F99-D80E-B0AD056015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2086" y="2650185"/>
            <a:ext cx="5112708" cy="1716541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6ABAB7FE-31B4-10B4-0552-916827F266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7612" y="1573699"/>
            <a:ext cx="6296130" cy="4351338"/>
          </a:xfrm>
        </p:spPr>
        <p:txBody>
          <a:bodyPr>
            <a:normAutofit fontScale="92500" lnSpcReduction="20000"/>
          </a:bodyPr>
          <a:lstStyle/>
          <a:p>
            <a:r>
              <a:rPr lang="en-GB"/>
              <a:t>🌊 </a:t>
            </a:r>
            <a:r>
              <a:rPr lang="en-GB" b="1"/>
              <a:t>3 days, 2 nights on Dorset’s Jurassic Coast</a:t>
            </a:r>
            <a:endParaRPr lang="en-GB"/>
          </a:p>
          <a:p>
            <a:r>
              <a:rPr lang="en-GB" b="1"/>
              <a:t>Initial deposit: £45</a:t>
            </a:r>
            <a:endParaRPr lang="en-GB"/>
          </a:p>
          <a:p>
            <a:pPr lvl="0"/>
            <a:r>
              <a:rPr lang="en-GB"/>
              <a:t>Payable via the </a:t>
            </a:r>
            <a:r>
              <a:rPr lang="en-GB" b="1"/>
              <a:t>MCAS app – </a:t>
            </a:r>
            <a:r>
              <a:rPr lang="en-GB"/>
              <a:t>you will be notified when payment goes live</a:t>
            </a:r>
          </a:p>
          <a:p>
            <a:pPr lvl="0"/>
            <a:r>
              <a:rPr lang="en-GB"/>
              <a:t>Please pay by </a:t>
            </a:r>
            <a:r>
              <a:rPr lang="en-GB" b="1"/>
              <a:t>Monday 21st September 2026</a:t>
            </a:r>
            <a:r>
              <a:rPr lang="en-GB"/>
              <a:t> to secure your child’s place</a:t>
            </a:r>
          </a:p>
          <a:p>
            <a:pPr lvl="0"/>
            <a:r>
              <a:rPr lang="en-GB"/>
              <a:t>Once we know the exact number of children attending, the full cost and payment schedule will be emailed to parents</a:t>
            </a:r>
          </a:p>
          <a:p>
            <a:r>
              <a:rPr lang="en-GB"/>
              <a:t>We hope every child will be able to join us for a fantastic Year 6 experience!</a:t>
            </a:r>
          </a:p>
          <a:p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34289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25982C-A4ED-4631-0DA3-D765C2882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Pick up and drop off 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33AB8C-EB75-126D-2ABC-284A966198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Main gates open from 8:30am</a:t>
            </a:r>
          </a:p>
          <a:p>
            <a:r>
              <a:rPr lang="en-GB"/>
              <a:t>Children are welcomed into the classrooms from 8:40am</a:t>
            </a:r>
          </a:p>
          <a:p>
            <a:r>
              <a:rPr lang="en-GB"/>
              <a:t>Register closes at 8:55am</a:t>
            </a:r>
          </a:p>
          <a:p>
            <a:endParaRPr lang="en-GB"/>
          </a:p>
          <a:p>
            <a:r>
              <a:rPr lang="en-GB"/>
              <a:t>Gates to parents open at 3:00pm</a:t>
            </a:r>
          </a:p>
          <a:p>
            <a:r>
              <a:rPr lang="en-GB"/>
              <a:t>Pupils led out at 3:15pm</a:t>
            </a:r>
          </a:p>
          <a:p>
            <a:endParaRPr lang="en-GB"/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B270891A-028F-6574-8DC5-B673F76F55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9BC5A815-50F5-6A36-7A48-B53A18BE6AC8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8746AA9E-A261-542A-9002-0D90F4BC830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25E07B87-FD77-0A7C-24B6-B4FB5988BD9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96014BC1-DEB9-37FA-7C82-AD8F56DBB0D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98D18C1D-930F-1C0F-10A7-C1D800BBD62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431378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E41EC-4F60-0975-8E47-51CE2DA932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18472"/>
            <a:ext cx="10515600" cy="1325563"/>
          </a:xfrm>
        </p:spPr>
        <p:txBody>
          <a:bodyPr/>
          <a:lstStyle/>
          <a:p>
            <a:r>
              <a:rPr lang="en-GB"/>
              <a:t>Contact 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AA2D6D-2679-76AB-CAA6-E675A2309F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Email office who will forward to class teachers</a:t>
            </a:r>
          </a:p>
          <a:p>
            <a:r>
              <a:rPr lang="en-GB"/>
              <a:t>Teachers will now be offering weekly drop-in sessions. My session will be from 3:30-4:00 every Thursday!</a:t>
            </a:r>
            <a:endParaRPr lang="en-GB">
              <a:ea typeface="Calibri"/>
              <a:cs typeface="Calibri"/>
            </a:endParaRPr>
          </a:p>
          <a:p>
            <a:r>
              <a:rPr lang="en-GB"/>
              <a:t>Friday News has all the information about what we have been learning during the week.</a:t>
            </a:r>
          </a:p>
          <a:p>
            <a:r>
              <a:rPr lang="en-GB"/>
              <a:t>If it is urgent phone the office 01844 343521</a:t>
            </a:r>
          </a:p>
          <a:p>
            <a:pPr marL="0" indent="0">
              <a:buNone/>
            </a:pPr>
            <a:endParaRPr lang="en-GB"/>
          </a:p>
        </p:txBody>
      </p:sp>
      <p:pic>
        <p:nvPicPr>
          <p:cNvPr id="4" name="Picture 3" descr="A yellow and green cross in a circle with words&#10;&#10;Description automatically generated with low confidence">
            <a:extLst>
              <a:ext uri="{FF2B5EF4-FFF2-40B4-BE49-F238E27FC236}">
                <a16:creationId xmlns:a16="http://schemas.microsoft.com/office/drawing/2014/main" id="{64CD0011-5BC0-EF96-2DA2-CA8C5B9709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0890" y="123080"/>
            <a:ext cx="1496571" cy="152095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FDB352C6-5220-2A01-8590-14D115F39594}"/>
              </a:ext>
            </a:extLst>
          </p:cNvPr>
          <p:cNvGrpSpPr/>
          <p:nvPr/>
        </p:nvGrpSpPr>
        <p:grpSpPr>
          <a:xfrm>
            <a:off x="12441" y="6330140"/>
            <a:ext cx="12179559" cy="528280"/>
            <a:chOff x="12441" y="6330140"/>
            <a:chExt cx="12179559" cy="528280"/>
          </a:xfrm>
        </p:grpSpPr>
        <p:pic>
          <p:nvPicPr>
            <p:cNvPr id="7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7ACEEB70-2672-63ED-AA35-D29365532AD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4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AB9E5FB5-5F36-D9DB-0CE7-0CF53DD46A6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65241" y="633014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10CDD394-6BFE-5E31-B9FA-502675E251B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8041" y="6330560"/>
              <a:ext cx="3352800" cy="5278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Abstract Background Green Vector Free Vector Download 407131 | CannyPic">
              <a:extLst>
                <a:ext uri="{FF2B5EF4-FFF2-40B4-BE49-F238E27FC236}">
                  <a16:creationId xmlns:a16="http://schemas.microsoft.com/office/drawing/2014/main" id="{B4194CF6-8CA5-6D4A-EFF5-8A239EBA2961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80" r="36735"/>
            <a:stretch/>
          </p:blipFill>
          <p:spPr bwMode="auto">
            <a:xfrm>
              <a:off x="10070841" y="6330140"/>
              <a:ext cx="2121159" cy="5282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713794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15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Meet the Teacher</vt:lpstr>
      <vt:lpstr>Vision and Values</vt:lpstr>
      <vt:lpstr>The Year 6 Team</vt:lpstr>
      <vt:lpstr>Timetabling </vt:lpstr>
      <vt:lpstr>Timetable</vt:lpstr>
      <vt:lpstr>Expectations</vt:lpstr>
      <vt:lpstr>The importance of reading</vt:lpstr>
      <vt:lpstr>Homework </vt:lpstr>
      <vt:lpstr>Hazard Alley – Autumn Term </vt:lpstr>
      <vt:lpstr>Elstree Studios – Spring Term – Hopefully!!</vt:lpstr>
      <vt:lpstr>PGL Osmington Bay– Summer Term – Wednesday 9th June – Friday 11th June 2027</vt:lpstr>
      <vt:lpstr>PGL Osmington Bay– Summer Term </vt:lpstr>
      <vt:lpstr>PGL Osmington Bay– Summer Term </vt:lpstr>
      <vt:lpstr>Pick up and drop off information</vt:lpstr>
      <vt:lpstr>Contact information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</dc:title>
  <dc:creator>I Newton</dc:creator>
  <cp:revision>1</cp:revision>
  <dcterms:created xsi:type="dcterms:W3CDTF">2023-06-18T19:08:34Z</dcterms:created>
  <dcterms:modified xsi:type="dcterms:W3CDTF">2026-09-02T16:02:18Z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efa4170-0d19-0005-0004-bc88714345d2_Enabled">
    <vt:lpwstr>true</vt:lpwstr>
  </property>
  <property fmtid="{D5CDD505-2E9C-101B-9397-08002B2CF9AE}" pid="3" name="MSIP_Label_defa4170-0d19-0005-0004-bc88714345d2_SetDate">
    <vt:lpwstr>2023-06-18T19:33:20Z</vt:lpwstr>
  </property>
  <property fmtid="{D5CDD505-2E9C-101B-9397-08002B2CF9AE}" pid="4" name="MSIP_Label_defa4170-0d19-0005-0004-bc88714345d2_Method">
    <vt:lpwstr>Standard</vt:lpwstr>
  </property>
  <property fmtid="{D5CDD505-2E9C-101B-9397-08002B2CF9AE}" pid="5" name="MSIP_Label_defa4170-0d19-0005-0004-bc88714345d2_Name">
    <vt:lpwstr>defa4170-0d19-0005-0004-bc88714345d2</vt:lpwstr>
  </property>
  <property fmtid="{D5CDD505-2E9C-101B-9397-08002B2CF9AE}" pid="6" name="MSIP_Label_defa4170-0d19-0005-0004-bc88714345d2_SiteId">
    <vt:lpwstr>c5a5007f-3f84-4671-899e-ff07e7938758</vt:lpwstr>
  </property>
  <property fmtid="{D5CDD505-2E9C-101B-9397-08002B2CF9AE}" pid="7" name="MSIP_Label_defa4170-0d19-0005-0004-bc88714345d2_ActionId">
    <vt:lpwstr>001a6c87-614b-4ccc-bde4-1727eeb8c856</vt:lpwstr>
  </property>
  <property fmtid="{D5CDD505-2E9C-101B-9397-08002B2CF9AE}" pid="8" name="MSIP_Label_defa4170-0d19-0005-0004-bc88714345d2_ContentBits">
    <vt:lpwstr>0</vt:lpwstr>
  </property>
</Properties>
</file>