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86" r:id="rId4"/>
    <p:sldId id="259" r:id="rId5"/>
    <p:sldId id="283" r:id="rId6"/>
    <p:sldId id="282" r:id="rId7"/>
    <p:sldId id="273" r:id="rId8"/>
    <p:sldId id="289" r:id="rId9"/>
    <p:sldId id="264" r:id="rId10"/>
    <p:sldId id="276" r:id="rId11"/>
    <p:sldId id="275" r:id="rId12"/>
    <p:sldId id="280" r:id="rId13"/>
    <p:sldId id="287" r:id="rId14"/>
    <p:sldId id="277" r:id="rId15"/>
    <p:sldId id="266" r:id="rId16"/>
    <p:sldId id="269" r:id="rId17"/>
    <p:sldId id="270" r:id="rId18"/>
    <p:sldId id="284" r:id="rId19"/>
    <p:sldId id="267" r:id="rId20"/>
    <p:sldId id="278" r:id="rId21"/>
    <p:sldId id="26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26BAD7-1C29-41BA-A699-F0775848D056}" v="8" dt="2026-09-09T18:40:14.6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63" autoAdjust="0"/>
    <p:restoredTop sz="94660"/>
  </p:normalViewPr>
  <p:slideViewPr>
    <p:cSldViewPr snapToGrid="0">
      <p:cViewPr varScale="1">
        <p:scale>
          <a:sx n="75" d="100"/>
          <a:sy n="75" d="100"/>
        </p:scale>
        <p:origin x="106"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Fogg" userId="996fbbbd-04a0-4f68-a58f-83ec0879e65d" providerId="ADAL" clId="{63CDDE61-7ECD-4A12-B6D1-AF20B8188EF0}"/>
    <pc:docChg chg="custSel addSld modSld sldOrd">
      <pc:chgData name="H Fogg" userId="996fbbbd-04a0-4f68-a58f-83ec0879e65d" providerId="ADAL" clId="{63CDDE61-7ECD-4A12-B6D1-AF20B8188EF0}" dt="2026-09-09T18:50:25.067" v="27" actId="404"/>
      <pc:docMkLst>
        <pc:docMk/>
      </pc:docMkLst>
      <pc:sldChg chg="ord">
        <pc:chgData name="H Fogg" userId="996fbbbd-04a0-4f68-a58f-83ec0879e65d" providerId="ADAL" clId="{63CDDE61-7ECD-4A12-B6D1-AF20B8188EF0}" dt="2026-09-09T17:57:18.250" v="8"/>
        <pc:sldMkLst>
          <pc:docMk/>
          <pc:sldMk cId="2297313478" sldId="261"/>
        </pc:sldMkLst>
      </pc:sldChg>
      <pc:sldChg chg="ord">
        <pc:chgData name="H Fogg" userId="996fbbbd-04a0-4f68-a58f-83ec0879e65d" providerId="ADAL" clId="{63CDDE61-7ECD-4A12-B6D1-AF20B8188EF0}" dt="2026-09-09T17:57:33.067" v="11"/>
        <pc:sldMkLst>
          <pc:docMk/>
          <pc:sldMk cId="471352175" sldId="266"/>
        </pc:sldMkLst>
      </pc:sldChg>
      <pc:sldChg chg="ord">
        <pc:chgData name="H Fogg" userId="996fbbbd-04a0-4f68-a58f-83ec0879e65d" providerId="ADAL" clId="{63CDDE61-7ECD-4A12-B6D1-AF20B8188EF0}" dt="2026-09-09T17:57:35.535" v="12"/>
        <pc:sldMkLst>
          <pc:docMk/>
          <pc:sldMk cId="3829730471" sldId="269"/>
        </pc:sldMkLst>
      </pc:sldChg>
      <pc:sldChg chg="ord">
        <pc:chgData name="H Fogg" userId="996fbbbd-04a0-4f68-a58f-83ec0879e65d" providerId="ADAL" clId="{63CDDE61-7ECD-4A12-B6D1-AF20B8188EF0}" dt="2026-09-09T17:57:42.645" v="13"/>
        <pc:sldMkLst>
          <pc:docMk/>
          <pc:sldMk cId="333380130" sldId="270"/>
        </pc:sldMkLst>
      </pc:sldChg>
      <pc:sldChg chg="ord">
        <pc:chgData name="H Fogg" userId="996fbbbd-04a0-4f68-a58f-83ec0879e65d" providerId="ADAL" clId="{63CDDE61-7ECD-4A12-B6D1-AF20B8188EF0}" dt="2026-09-09T17:55:46.564" v="1"/>
        <pc:sldMkLst>
          <pc:docMk/>
          <pc:sldMk cId="1197498330" sldId="273"/>
        </pc:sldMkLst>
      </pc:sldChg>
      <pc:sldChg chg="ord">
        <pc:chgData name="H Fogg" userId="996fbbbd-04a0-4f68-a58f-83ec0879e65d" providerId="ADAL" clId="{63CDDE61-7ECD-4A12-B6D1-AF20B8188EF0}" dt="2026-09-09T17:56:55.600" v="5"/>
        <pc:sldMkLst>
          <pc:docMk/>
          <pc:sldMk cId="3457928050" sldId="274"/>
        </pc:sldMkLst>
      </pc:sldChg>
      <pc:sldChg chg="ord">
        <pc:chgData name="H Fogg" userId="996fbbbd-04a0-4f68-a58f-83ec0879e65d" providerId="ADAL" clId="{63CDDE61-7ECD-4A12-B6D1-AF20B8188EF0}" dt="2026-09-09T17:57:06.674" v="6"/>
        <pc:sldMkLst>
          <pc:docMk/>
          <pc:sldMk cId="3845924873" sldId="275"/>
        </pc:sldMkLst>
      </pc:sldChg>
      <pc:sldChg chg="ord">
        <pc:chgData name="H Fogg" userId="996fbbbd-04a0-4f68-a58f-83ec0879e65d" providerId="ADAL" clId="{63CDDE61-7ECD-4A12-B6D1-AF20B8188EF0}" dt="2026-09-09T17:56:45.646" v="3"/>
        <pc:sldMkLst>
          <pc:docMk/>
          <pc:sldMk cId="582069752" sldId="276"/>
        </pc:sldMkLst>
      </pc:sldChg>
      <pc:sldChg chg="modSp ord">
        <pc:chgData name="H Fogg" userId="996fbbbd-04a0-4f68-a58f-83ec0879e65d" providerId="ADAL" clId="{63CDDE61-7ECD-4A12-B6D1-AF20B8188EF0}" dt="2026-09-09T18:03:02.162" v="15"/>
        <pc:sldMkLst>
          <pc:docMk/>
          <pc:sldMk cId="2523195004" sldId="277"/>
        </pc:sldMkLst>
        <pc:spChg chg="mod">
          <ac:chgData name="H Fogg" userId="996fbbbd-04a0-4f68-a58f-83ec0879e65d" providerId="ADAL" clId="{63CDDE61-7ECD-4A12-B6D1-AF20B8188EF0}" dt="2026-09-09T18:03:02.162" v="15"/>
          <ac:spMkLst>
            <pc:docMk/>
            <pc:sldMk cId="2523195004" sldId="277"/>
            <ac:spMk id="2" creationId="{D3DD1F21-1228-F0F9-5E01-5BD2FB01D472}"/>
          </ac:spMkLst>
        </pc:spChg>
      </pc:sldChg>
      <pc:sldChg chg="ord">
        <pc:chgData name="H Fogg" userId="996fbbbd-04a0-4f68-a58f-83ec0879e65d" providerId="ADAL" clId="{63CDDE61-7ECD-4A12-B6D1-AF20B8188EF0}" dt="2026-09-09T17:56:49.839" v="4"/>
        <pc:sldMkLst>
          <pc:docMk/>
          <pc:sldMk cId="228634109" sldId="280"/>
        </pc:sldMkLst>
      </pc:sldChg>
      <pc:sldChg chg="addSp delSp modSp mod">
        <pc:chgData name="H Fogg" userId="996fbbbd-04a0-4f68-a58f-83ec0879e65d" providerId="ADAL" clId="{63CDDE61-7ECD-4A12-B6D1-AF20B8188EF0}" dt="2026-09-09T18:50:25.067" v="27" actId="404"/>
        <pc:sldMkLst>
          <pc:docMk/>
          <pc:sldMk cId="2028147741" sldId="283"/>
        </pc:sldMkLst>
        <pc:spChg chg="mod">
          <ac:chgData name="H Fogg" userId="996fbbbd-04a0-4f68-a58f-83ec0879e65d" providerId="ADAL" clId="{63CDDE61-7ECD-4A12-B6D1-AF20B8188EF0}" dt="2026-09-09T18:50:25.067" v="27" actId="404"/>
          <ac:spMkLst>
            <pc:docMk/>
            <pc:sldMk cId="2028147741" sldId="283"/>
            <ac:spMk id="2" creationId="{DDDB6FE5-0CFE-8ECB-E4D1-1E54D3CBADA1}"/>
          </ac:spMkLst>
        </pc:spChg>
        <pc:picChg chg="del">
          <ac:chgData name="H Fogg" userId="996fbbbd-04a0-4f68-a58f-83ec0879e65d" providerId="ADAL" clId="{63CDDE61-7ECD-4A12-B6D1-AF20B8188EF0}" dt="2026-09-09T18:50:10.705" v="24" actId="478"/>
          <ac:picMkLst>
            <pc:docMk/>
            <pc:sldMk cId="2028147741" sldId="283"/>
            <ac:picMk id="4" creationId="{638F325F-F04A-47A3-325E-3F9350C4F751}"/>
          </ac:picMkLst>
        </pc:picChg>
        <pc:picChg chg="add mod">
          <ac:chgData name="H Fogg" userId="996fbbbd-04a0-4f68-a58f-83ec0879e65d" providerId="ADAL" clId="{63CDDE61-7ECD-4A12-B6D1-AF20B8188EF0}" dt="2026-09-09T18:50:16.826" v="26" actId="1076"/>
          <ac:picMkLst>
            <pc:docMk/>
            <pc:sldMk cId="2028147741" sldId="283"/>
            <ac:picMk id="5" creationId="{A9489083-CFD0-441C-B9D8-20338FB59302}"/>
          </ac:picMkLst>
        </pc:picChg>
        <pc:picChg chg="del">
          <ac:chgData name="H Fogg" userId="996fbbbd-04a0-4f68-a58f-83ec0879e65d" providerId="ADAL" clId="{63CDDE61-7ECD-4A12-B6D1-AF20B8188EF0}" dt="2026-09-09T18:50:04.155" v="21" actId="478"/>
          <ac:picMkLst>
            <pc:docMk/>
            <pc:sldMk cId="2028147741" sldId="283"/>
            <ac:picMk id="13" creationId="{5B9C3C15-F44D-0A0B-1373-A6A3215FE352}"/>
          </ac:picMkLst>
        </pc:picChg>
      </pc:sldChg>
      <pc:sldChg chg="modSp">
        <pc:chgData name="H Fogg" userId="996fbbbd-04a0-4f68-a58f-83ec0879e65d" providerId="ADAL" clId="{63CDDE61-7ECD-4A12-B6D1-AF20B8188EF0}" dt="2026-09-09T18:05:05.457" v="17"/>
        <pc:sldMkLst>
          <pc:docMk/>
          <pc:sldMk cId="1048921763" sldId="284"/>
        </pc:sldMkLst>
        <pc:spChg chg="mod">
          <ac:chgData name="H Fogg" userId="996fbbbd-04a0-4f68-a58f-83ec0879e65d" providerId="ADAL" clId="{63CDDE61-7ECD-4A12-B6D1-AF20B8188EF0}" dt="2026-09-09T18:05:05.457" v="17"/>
          <ac:spMkLst>
            <pc:docMk/>
            <pc:sldMk cId="1048921763" sldId="284"/>
            <ac:spMk id="3" creationId="{9F4C4426-E211-F2F2-C488-7AC56166C475}"/>
          </ac:spMkLst>
        </pc:spChg>
      </pc:sldChg>
      <pc:sldChg chg="ord">
        <pc:chgData name="H Fogg" userId="996fbbbd-04a0-4f68-a58f-83ec0879e65d" providerId="ADAL" clId="{63CDDE61-7ECD-4A12-B6D1-AF20B8188EF0}" dt="2026-09-09T17:57:24.142" v="9"/>
        <pc:sldMkLst>
          <pc:docMk/>
          <pc:sldMk cId="592331889" sldId="285"/>
        </pc:sldMkLst>
      </pc:sldChg>
      <pc:sldChg chg="add">
        <pc:chgData name="H Fogg" userId="996fbbbd-04a0-4f68-a58f-83ec0879e65d" providerId="ADAL" clId="{63CDDE61-7ECD-4A12-B6D1-AF20B8188EF0}" dt="2026-09-09T17:54:21.279" v="0"/>
        <pc:sldMkLst>
          <pc:docMk/>
          <pc:sldMk cId="2493851273" sldId="286"/>
        </pc:sldMkLst>
      </pc:sldChg>
      <pc:sldChg chg="add">
        <pc:chgData name="H Fogg" userId="996fbbbd-04a0-4f68-a58f-83ec0879e65d" providerId="ADAL" clId="{63CDDE61-7ECD-4A12-B6D1-AF20B8188EF0}" dt="2026-09-09T18:00:17.377" v="14"/>
        <pc:sldMkLst>
          <pc:docMk/>
          <pc:sldMk cId="3850300650" sldId="287"/>
        </pc:sldMkLst>
      </pc:sldChg>
      <pc:sldChg chg="modSp add">
        <pc:chgData name="H Fogg" userId="996fbbbd-04a0-4f68-a58f-83ec0879e65d" providerId="ADAL" clId="{63CDDE61-7ECD-4A12-B6D1-AF20B8188EF0}" dt="2026-09-09T18:40:14.629" v="20"/>
        <pc:sldMkLst>
          <pc:docMk/>
          <pc:sldMk cId="3826285923" sldId="289"/>
        </pc:sldMkLst>
        <pc:spChg chg="mod">
          <ac:chgData name="H Fogg" userId="996fbbbd-04a0-4f68-a58f-83ec0879e65d" providerId="ADAL" clId="{63CDDE61-7ECD-4A12-B6D1-AF20B8188EF0}" dt="2026-09-09T18:40:14.629" v="20"/>
          <ac:spMkLst>
            <pc:docMk/>
            <pc:sldMk cId="3826285923" sldId="289"/>
            <ac:spMk id="2" creationId="{88A2A555-D1F4-B9AE-1D14-657D2D0ABDC9}"/>
          </ac:spMkLst>
        </pc:spChg>
        <pc:spChg chg="mod">
          <ac:chgData name="H Fogg" userId="996fbbbd-04a0-4f68-a58f-83ec0879e65d" providerId="ADAL" clId="{63CDDE61-7ECD-4A12-B6D1-AF20B8188EF0}" dt="2026-09-09T18:39:56.075" v="19"/>
          <ac:spMkLst>
            <pc:docMk/>
            <pc:sldMk cId="3826285923" sldId="289"/>
            <ac:spMk id="3" creationId="{6D55EBB8-E76E-6BD1-7FA5-422EA16999A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E8ED5-A9FC-47ED-90B7-C7A714899125}"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7B6BA8-570A-4C9F-8025-3B168114B050}" type="slidenum">
              <a:rPr lang="en-GB" smtClean="0"/>
              <a:t>‹#›</a:t>
            </a:fld>
            <a:endParaRPr lang="en-GB"/>
          </a:p>
        </p:txBody>
      </p:sp>
    </p:spTree>
    <p:extLst>
      <p:ext uri="{BB962C8B-B14F-4D97-AF65-F5344CB8AC3E}">
        <p14:creationId xmlns:p14="http://schemas.microsoft.com/office/powerpoint/2010/main" val="503995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7B6BA8-570A-4C9F-8025-3B168114B050}" type="slidenum">
              <a:rPr lang="en-GB" smtClean="0"/>
              <a:t>3</a:t>
            </a:fld>
            <a:endParaRPr lang="en-GB"/>
          </a:p>
        </p:txBody>
      </p:sp>
    </p:spTree>
    <p:extLst>
      <p:ext uri="{BB962C8B-B14F-4D97-AF65-F5344CB8AC3E}">
        <p14:creationId xmlns:p14="http://schemas.microsoft.com/office/powerpoint/2010/main" val="973861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won’t be sending PE kits home every Friday in Year 1. Unless they get dirty, we will send them home at half term. Please then ensure they are back in school for the Wednesday. </a:t>
            </a:r>
          </a:p>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7</a:t>
            </a:fld>
            <a:endParaRPr lang="en-GB"/>
          </a:p>
        </p:txBody>
      </p:sp>
    </p:spTree>
    <p:extLst>
      <p:ext uri="{BB962C8B-B14F-4D97-AF65-F5344CB8AC3E}">
        <p14:creationId xmlns:p14="http://schemas.microsoft.com/office/powerpoint/2010/main" val="2315293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7FA57-44E5-6105-DAC9-7A6C54E701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6126C2-0DE7-0612-FB1A-BA782EA2D3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6BB0E8-8140-B64D-EA1E-27F4A6D39BB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won’t be sending PE kits home every Friday in Year 1. Unless they get dirty, we will send them home at half term. Please then ensure they are back in school for the Wednesday. </a:t>
            </a:r>
          </a:p>
          <a:p>
            <a:endParaRPr lang="en-GB" dirty="0"/>
          </a:p>
        </p:txBody>
      </p:sp>
      <p:sp>
        <p:nvSpPr>
          <p:cNvPr id="4" name="Slide Number Placeholder 3">
            <a:extLst>
              <a:ext uri="{FF2B5EF4-FFF2-40B4-BE49-F238E27FC236}">
                <a16:creationId xmlns:a16="http://schemas.microsoft.com/office/drawing/2014/main" id="{B2107FEA-304D-CBE8-399D-E21E785B5865}"/>
              </a:ext>
            </a:extLst>
          </p:cNvPr>
          <p:cNvSpPr>
            <a:spLocks noGrp="1"/>
          </p:cNvSpPr>
          <p:nvPr>
            <p:ph type="sldNum" sz="quarter" idx="5"/>
          </p:nvPr>
        </p:nvSpPr>
        <p:spPr/>
        <p:txBody>
          <a:bodyPr/>
          <a:lstStyle/>
          <a:p>
            <a:fld id="{A6AC3F5A-1DD5-4D87-9449-250824E92480}" type="slidenum">
              <a:rPr lang="en-GB" smtClean="0"/>
              <a:t>8</a:t>
            </a:fld>
            <a:endParaRPr lang="en-GB"/>
          </a:p>
        </p:txBody>
      </p:sp>
    </p:spTree>
    <p:extLst>
      <p:ext uri="{BB962C8B-B14F-4D97-AF65-F5344CB8AC3E}">
        <p14:creationId xmlns:p14="http://schemas.microsoft.com/office/powerpoint/2010/main" val="4024622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PRUS sports events </a:t>
            </a:r>
          </a:p>
        </p:txBody>
      </p:sp>
      <p:sp>
        <p:nvSpPr>
          <p:cNvPr id="4" name="Slide Number Placeholder 3"/>
          <p:cNvSpPr>
            <a:spLocks noGrp="1"/>
          </p:cNvSpPr>
          <p:nvPr>
            <p:ph type="sldNum" sz="quarter" idx="5"/>
          </p:nvPr>
        </p:nvSpPr>
        <p:spPr/>
        <p:txBody>
          <a:bodyPr/>
          <a:lstStyle/>
          <a:p>
            <a:fld id="{A6AC3F5A-1DD5-4D87-9449-250824E92480}" type="slidenum">
              <a:rPr lang="en-GB" smtClean="0"/>
              <a:t>9</a:t>
            </a:fld>
            <a:endParaRPr lang="en-GB"/>
          </a:p>
        </p:txBody>
      </p:sp>
    </p:spTree>
    <p:extLst>
      <p:ext uri="{BB962C8B-B14F-4D97-AF65-F5344CB8AC3E}">
        <p14:creationId xmlns:p14="http://schemas.microsoft.com/office/powerpoint/2010/main" val="2729064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10</a:t>
            </a:fld>
            <a:endParaRPr lang="en-GB"/>
          </a:p>
        </p:txBody>
      </p:sp>
    </p:spTree>
    <p:extLst>
      <p:ext uri="{BB962C8B-B14F-4D97-AF65-F5344CB8AC3E}">
        <p14:creationId xmlns:p14="http://schemas.microsoft.com/office/powerpoint/2010/main" val="4003248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information about the Phonics Check will be provided nearer to the time. </a:t>
            </a:r>
          </a:p>
        </p:txBody>
      </p:sp>
      <p:sp>
        <p:nvSpPr>
          <p:cNvPr id="4" name="Slide Number Placeholder 3"/>
          <p:cNvSpPr>
            <a:spLocks noGrp="1"/>
          </p:cNvSpPr>
          <p:nvPr>
            <p:ph type="sldNum" sz="quarter" idx="5"/>
          </p:nvPr>
        </p:nvSpPr>
        <p:spPr/>
        <p:txBody>
          <a:bodyPr/>
          <a:lstStyle/>
          <a:p>
            <a:fld id="{A6AC3F5A-1DD5-4D87-9449-250824E92480}" type="slidenum">
              <a:rPr lang="en-GB" smtClean="0"/>
              <a:t>11</a:t>
            </a:fld>
            <a:endParaRPr lang="en-GB"/>
          </a:p>
        </p:txBody>
      </p:sp>
    </p:spTree>
    <p:extLst>
      <p:ext uri="{BB962C8B-B14F-4D97-AF65-F5344CB8AC3E}">
        <p14:creationId xmlns:p14="http://schemas.microsoft.com/office/powerpoint/2010/main" val="433320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Please sign even if they only read a few pages each night. They will earn a house point for each time they read at home. </a:t>
            </a:r>
          </a:p>
          <a:p>
            <a:pPr marL="171450" indent="-171450">
              <a:buFontTx/>
              <a:buChar char="-"/>
            </a:pPr>
            <a:r>
              <a:rPr lang="en-GB" dirty="0"/>
              <a:t>Books will be changed once the whole book has been read. </a:t>
            </a:r>
          </a:p>
        </p:txBody>
      </p:sp>
      <p:sp>
        <p:nvSpPr>
          <p:cNvPr id="4" name="Slide Number Placeholder 3"/>
          <p:cNvSpPr>
            <a:spLocks noGrp="1"/>
          </p:cNvSpPr>
          <p:nvPr>
            <p:ph type="sldNum" sz="quarter" idx="5"/>
          </p:nvPr>
        </p:nvSpPr>
        <p:spPr/>
        <p:txBody>
          <a:bodyPr/>
          <a:lstStyle/>
          <a:p>
            <a:fld id="{A6AC3F5A-1DD5-4D87-9449-250824E92480}" type="slidenum">
              <a:rPr lang="en-GB" smtClean="0"/>
              <a:t>12</a:t>
            </a:fld>
            <a:endParaRPr lang="en-GB"/>
          </a:p>
        </p:txBody>
      </p:sp>
    </p:spTree>
    <p:extLst>
      <p:ext uri="{BB962C8B-B14F-4D97-AF65-F5344CB8AC3E}">
        <p14:creationId xmlns:p14="http://schemas.microsoft.com/office/powerpoint/2010/main" val="1176360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5 minutes earlier than usual, a letter will go out about this.</a:t>
            </a:r>
          </a:p>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20</a:t>
            </a:fld>
            <a:endParaRPr lang="en-GB"/>
          </a:p>
        </p:txBody>
      </p:sp>
    </p:spTree>
    <p:extLst>
      <p:ext uri="{BB962C8B-B14F-4D97-AF65-F5344CB8AC3E}">
        <p14:creationId xmlns:p14="http://schemas.microsoft.com/office/powerpoint/2010/main" val="12107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9E8B-5F77-D63A-6663-E185D09E9A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0651A-42FD-6803-D1F6-8C134E4E9C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C57FA0-2F6C-4398-4A14-6FDE3C8D09BA}"/>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3DDC180E-4D9E-9D9E-47C9-8E8284DAE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92B0C-8480-DECF-6179-0A59267A258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74634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93B5-E063-0EC5-0A3C-EEA7034D5F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56D833-0BCC-E9AF-312D-81D12E07C2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8D031A-3391-40E4-C1DD-2A4B68EB265B}"/>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C67358F9-C826-16CD-3314-95058287A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C96DB-81AF-7A13-ED89-BF87C43B7D42}"/>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4840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5C5DC-185F-669E-863A-EC91FB208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49E01-A0BC-D912-D603-AB19E8824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30C0AA-F81C-FF7C-50CE-A99C87E7F2C3}"/>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4BA31538-2D90-B147-A773-D651A2984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2E90D-EC6E-9AC9-20B5-FC8B3AE0D116}"/>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951775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C7CA-17AC-C146-36E2-AD679F17EB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53BAB-95EF-9788-1CA4-20076CD8C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A1362D-CB02-B18C-EF4F-6BCFB6506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77F90E-094F-0885-CE55-F17C32C659ED}"/>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6" name="Footer Placeholder 5">
            <a:extLst>
              <a:ext uri="{FF2B5EF4-FFF2-40B4-BE49-F238E27FC236}">
                <a16:creationId xmlns:a16="http://schemas.microsoft.com/office/drawing/2014/main" id="{1CB4CEDF-BAA6-7153-4C14-02E6C9646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87BCFC-B90B-6D7F-797C-41FC5B88B70B}"/>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1537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BB13-44C3-EC94-0C28-31B4137584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2644D6-59F4-3152-D59B-B71D6BE3F6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178554-CD2A-62F3-8C5E-B0215470B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24E9D-5CA1-87E8-2872-1297E66938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A570B-64F5-0F74-EAFC-90B829CF1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96CE00-06EC-B93A-7005-42A8DE55E9E7}"/>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8" name="Footer Placeholder 7">
            <a:extLst>
              <a:ext uri="{FF2B5EF4-FFF2-40B4-BE49-F238E27FC236}">
                <a16:creationId xmlns:a16="http://schemas.microsoft.com/office/drawing/2014/main" id="{4F72BFA0-C87F-7C97-5E27-3B2624E4E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9903D-5661-49E2-8CAE-8BF97887E958}"/>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729887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00A3-5D84-F784-44F2-4DF9254C3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D31C08-166A-296C-7787-BE5D83C6A2F3}"/>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4" name="Footer Placeholder 3">
            <a:extLst>
              <a:ext uri="{FF2B5EF4-FFF2-40B4-BE49-F238E27FC236}">
                <a16:creationId xmlns:a16="http://schemas.microsoft.com/office/drawing/2014/main" id="{CC18FBAA-CCCF-43EC-A7A8-BF064E0F62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25607-47AE-1332-9759-E7D3AC72FCF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1203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FA4285-D995-F138-9C79-B7722F4F7A6F}"/>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3" name="Footer Placeholder 2">
            <a:extLst>
              <a:ext uri="{FF2B5EF4-FFF2-40B4-BE49-F238E27FC236}">
                <a16:creationId xmlns:a16="http://schemas.microsoft.com/office/drawing/2014/main" id="{F4970856-4C6B-F0CA-9454-C71777CA98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0DD79D-882A-67A0-53E2-CCD8F56902FE}"/>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42654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C95F8-9F2A-E8AC-9AA2-95B0C1AD8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C24991-2463-B799-FCF3-1AB0F3AF66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B17792-58C8-A986-EFC3-4F312C9C3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59665A-A415-4AAB-145B-6EEDFA9058CC}"/>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6" name="Footer Placeholder 5">
            <a:extLst>
              <a:ext uri="{FF2B5EF4-FFF2-40B4-BE49-F238E27FC236}">
                <a16:creationId xmlns:a16="http://schemas.microsoft.com/office/drawing/2014/main" id="{B4DA0940-340B-CF61-C457-0D4E44466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56FB3-9B7F-60CD-3B78-1E73B485BA7C}"/>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05758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F23B-F8E4-FD16-8883-62BA23DCC2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00973-89DB-C481-84E7-1CBC38E589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C108C6-48A5-1CD2-93F3-55D78698D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EB14D2-3A20-2E8F-B0BE-C114AFF83532}"/>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6" name="Footer Placeholder 5">
            <a:extLst>
              <a:ext uri="{FF2B5EF4-FFF2-40B4-BE49-F238E27FC236}">
                <a16:creationId xmlns:a16="http://schemas.microsoft.com/office/drawing/2014/main" id="{BC169FD6-AE75-72A4-06F1-BBA5DC8264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34CFD-C77A-560D-5FFD-896C6CCD6754}"/>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995246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7103-11A3-9CF3-9A92-C50ED8BA28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ECD123-8B63-B48B-AAFD-A7D10561F2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4AD58C-05A9-71F2-F7D9-0195692D07E6}"/>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91F4E469-FD35-8B0B-9327-F194712A2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C4E8A-4646-2B5C-E246-AE465A09987D}"/>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76776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2D489-6FD8-0A5F-22F0-D0C14B781E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BDDDC-EC43-863D-2D33-A73ECDD810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20762-5F5B-53C3-09A6-94C50AF40BD8}"/>
              </a:ext>
            </a:extLst>
          </p:cNvPr>
          <p:cNvSpPr>
            <a:spLocks noGrp="1"/>
          </p:cNvSpPr>
          <p:nvPr>
            <p:ph type="dt" sz="half" idx="10"/>
          </p:nvPr>
        </p:nvSpPr>
        <p:spPr/>
        <p:txBody>
          <a:body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C7D54CD6-1DA1-4FF6-C9DD-BFF666769B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92AB1-B5F5-6765-74D0-2852AFFBBA69}"/>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133317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718C6-78CB-5E86-B504-95B40CF10B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12F92-ABA3-B9EA-05EA-8B72CD7FD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5D4479-D514-8639-3B75-4773AF48E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9CA0E-EEAF-4C0D-A9C8-2C95AA132BCA}" type="datetimeFigureOut">
              <a:rPr lang="en-GB" smtClean="0"/>
              <a:t>09/09/2026</a:t>
            </a:fld>
            <a:endParaRPr lang="en-GB"/>
          </a:p>
        </p:txBody>
      </p:sp>
      <p:sp>
        <p:nvSpPr>
          <p:cNvPr id="5" name="Footer Placeholder 4">
            <a:extLst>
              <a:ext uri="{FF2B5EF4-FFF2-40B4-BE49-F238E27FC236}">
                <a16:creationId xmlns:a16="http://schemas.microsoft.com/office/drawing/2014/main" id="{CB2B1772-B0E1-41E2-BCFD-DACEAB75F9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10F605-2013-C40D-7B42-C67471075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3E1C0-02B9-49B8-8FE6-A00E3970B36E}" type="slidenum">
              <a:rPr lang="en-GB" smtClean="0"/>
              <a:t>‹#›</a:t>
            </a:fld>
            <a:endParaRPr lang="en-GB"/>
          </a:p>
        </p:txBody>
      </p:sp>
    </p:spTree>
    <p:extLst>
      <p:ext uri="{BB962C8B-B14F-4D97-AF65-F5344CB8AC3E}">
        <p14:creationId xmlns:p14="http://schemas.microsoft.com/office/powerpoint/2010/main" val="2396691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office@jlg.odbst.org"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802" y="-477708"/>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488301" y="2006082"/>
            <a:ext cx="9144000" cy="934712"/>
          </a:xfrm>
        </p:spPr>
        <p:txBody>
          <a:bodyPr/>
          <a:lstStyle/>
          <a:p>
            <a:r>
              <a:rPr lang="en-GB" dirty="0"/>
              <a:t>Year 1 Meet the Teacher</a:t>
            </a:r>
          </a:p>
        </p:txBody>
      </p:sp>
      <p:sp>
        <p:nvSpPr>
          <p:cNvPr id="3" name="Subtitle 2">
            <a:extLst>
              <a:ext uri="{FF2B5EF4-FFF2-40B4-BE49-F238E27FC236}">
                <a16:creationId xmlns:a16="http://schemas.microsoft.com/office/drawing/2014/main" id="{57952B08-494D-AB29-984B-63829FA1D77C}"/>
              </a:ext>
            </a:extLst>
          </p:cNvPr>
          <p:cNvSpPr>
            <a:spLocks noGrp="1"/>
          </p:cNvSpPr>
          <p:nvPr>
            <p:ph type="subTitle" idx="1"/>
          </p:nvPr>
        </p:nvSpPr>
        <p:spPr>
          <a:xfrm>
            <a:off x="488301" y="3032869"/>
            <a:ext cx="9144000" cy="1655762"/>
          </a:xfrm>
        </p:spPr>
        <p:txBody>
          <a:bodyPr/>
          <a:lstStyle/>
          <a:p>
            <a:r>
              <a:rPr lang="en-GB" dirty="0"/>
              <a:t>Thursday 10</a:t>
            </a:r>
            <a:r>
              <a:rPr lang="en-GB" baseline="30000" dirty="0"/>
              <a:t>th</a:t>
            </a:r>
            <a:r>
              <a:rPr lang="en-GB" dirty="0"/>
              <a:t> September 2026</a:t>
            </a:r>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dirty="0"/>
              <a:t>Introduction/Staff</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p:txBody>
          <a:bodyPr/>
          <a:lstStyle/>
          <a:p>
            <a:r>
              <a:rPr lang="en-GB" dirty="0"/>
              <a:t>Miss Fogg – Monday to Friday </a:t>
            </a:r>
          </a:p>
          <a:p>
            <a:endParaRPr lang="en-GB" dirty="0"/>
          </a:p>
          <a:p>
            <a:r>
              <a:rPr lang="en-GB" dirty="0"/>
              <a:t>PPA – Wednesday afternoon – Mrs Harrison covers </a:t>
            </a:r>
          </a:p>
          <a:p>
            <a:endParaRPr lang="en-GB" dirty="0"/>
          </a:p>
          <a:p>
            <a:r>
              <a:rPr lang="en-GB" dirty="0"/>
              <a:t>TA’s – Mrs Haycock and Mrs </a:t>
            </a:r>
            <a:r>
              <a:rPr lang="en-GB" dirty="0" err="1"/>
              <a:t>Honeyben</a:t>
            </a:r>
            <a:r>
              <a:rPr lang="en-GB" dirty="0"/>
              <a:t> (mornings) and Miss Barnes (afternoons)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6952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45E-51D9-04A7-0489-9FB2EABAD55F}"/>
              </a:ext>
            </a:extLst>
          </p:cNvPr>
          <p:cNvSpPr>
            <a:spLocks noGrp="1"/>
          </p:cNvSpPr>
          <p:nvPr>
            <p:ph type="title"/>
          </p:nvPr>
        </p:nvSpPr>
        <p:spPr>
          <a:xfrm>
            <a:off x="838200" y="318472"/>
            <a:ext cx="10515600" cy="1325563"/>
          </a:xfrm>
        </p:spPr>
        <p:txBody>
          <a:bodyPr/>
          <a:lstStyle/>
          <a:p>
            <a:r>
              <a:rPr lang="en-GB" dirty="0"/>
              <a:t>Vision and Values</a:t>
            </a:r>
          </a:p>
        </p:txBody>
      </p:sp>
      <p:sp>
        <p:nvSpPr>
          <p:cNvPr id="3" name="Content Placeholder 2">
            <a:extLst>
              <a:ext uri="{FF2B5EF4-FFF2-40B4-BE49-F238E27FC236}">
                <a16:creationId xmlns:a16="http://schemas.microsoft.com/office/drawing/2014/main" id="{466BC362-4331-83FE-22D4-6867ABEEB19F}"/>
              </a:ext>
            </a:extLst>
          </p:cNvPr>
          <p:cNvSpPr>
            <a:spLocks noGrp="1"/>
          </p:cNvSpPr>
          <p:nvPr>
            <p:ph idx="1"/>
          </p:nvPr>
        </p:nvSpPr>
        <p:spPr/>
        <p:txBody>
          <a:bodyPr>
            <a:normAutofit/>
          </a:bodyPr>
          <a:lstStyle/>
          <a:p>
            <a:pPr marL="0" indent="0">
              <a:buNone/>
            </a:pPr>
            <a:r>
              <a:rPr lang="en-GB" dirty="0"/>
              <a:t>We start the year reminding everyone of our vision and values. As a Church school we have a distinctive character where Christian values are promoted in all aspects of school life. </a:t>
            </a:r>
          </a:p>
          <a:p>
            <a:pPr marL="0" indent="0" algn="ctr">
              <a:buNone/>
            </a:pPr>
            <a:r>
              <a:rPr lang="en-GB" sz="2200" i="1" dirty="0">
                <a:solidFill>
                  <a:srgbClr val="CC00CC"/>
                </a:solidFill>
              </a:rPr>
              <a:t>Nurturing potential </a:t>
            </a:r>
            <a:r>
              <a:rPr lang="en-GB" sz="2200" i="1" u="sng" dirty="0">
                <a:solidFill>
                  <a:srgbClr val="CC00CC"/>
                </a:solidFill>
              </a:rPr>
              <a:t>for all </a:t>
            </a:r>
            <a:r>
              <a:rPr lang="en-GB" sz="2200" i="1" dirty="0">
                <a:solidFill>
                  <a:srgbClr val="CC00CC"/>
                </a:solidFill>
              </a:rPr>
              <a:t>within a Christian ethos</a:t>
            </a:r>
          </a:p>
          <a:p>
            <a:pPr marL="0" indent="0">
              <a:buNone/>
            </a:pPr>
            <a:r>
              <a:rPr lang="en-GB" sz="2200" dirty="0"/>
              <a:t>Together we will work to enable all our children to achieve their full potential within our Christian family. Through the teachings and examples of Jesus, we nurture individuality - providing challenge, developing self-esteem and promoting care and respect for each other and God’s world. </a:t>
            </a:r>
          </a:p>
          <a:p>
            <a:pPr marL="0" indent="0" algn="ctr">
              <a:buNone/>
            </a:pPr>
            <a:r>
              <a:rPr lang="en-GB" sz="2200" i="1" dirty="0">
                <a:solidFill>
                  <a:srgbClr val="CC00CC"/>
                </a:solidFill>
              </a:rPr>
              <a:t>‘Therefore, encourage one another and build each other up’</a:t>
            </a:r>
          </a:p>
          <a:p>
            <a:pPr marL="0" indent="0" algn="ctr">
              <a:buNone/>
            </a:pPr>
            <a:r>
              <a:rPr lang="en-GB" sz="1400" dirty="0"/>
              <a:t>1Thessalonians 5:11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CFED18E-D8D5-6421-5747-7E4466C4F0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B401C012-126F-CA7E-D0E7-CF39FA59AF3C}"/>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453BE082-3818-012D-C7C6-03719F0C3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4E6E0CBC-A9A7-7A0A-5EA5-0CECDCA6B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4CC45DCA-B0B2-3C80-3A92-AA4E4906B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0BED86F-C8B6-795B-F734-EFE5511D0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493851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0DBA0-FE73-DC53-890B-6232D1166BC8}"/>
              </a:ext>
            </a:extLst>
          </p:cNvPr>
          <p:cNvSpPr>
            <a:spLocks noGrp="1"/>
          </p:cNvSpPr>
          <p:nvPr>
            <p:ph type="title"/>
          </p:nvPr>
        </p:nvSpPr>
        <p:spPr/>
        <p:txBody>
          <a:bodyPr/>
          <a:lstStyle/>
          <a:p>
            <a:r>
              <a:rPr lang="en-GB" dirty="0"/>
              <a:t>Timetabling </a:t>
            </a:r>
          </a:p>
        </p:txBody>
      </p:sp>
      <p:sp>
        <p:nvSpPr>
          <p:cNvPr id="3" name="Content Placeholder 2">
            <a:extLst>
              <a:ext uri="{FF2B5EF4-FFF2-40B4-BE49-F238E27FC236}">
                <a16:creationId xmlns:a16="http://schemas.microsoft.com/office/drawing/2014/main" id="{231CB592-C529-0CA2-C8A3-1D184FB5D31B}"/>
              </a:ext>
            </a:extLst>
          </p:cNvPr>
          <p:cNvSpPr>
            <a:spLocks noGrp="1"/>
          </p:cNvSpPr>
          <p:nvPr>
            <p:ph idx="1"/>
          </p:nvPr>
        </p:nvSpPr>
        <p:spPr/>
        <p:txBody>
          <a:bodyPr/>
          <a:lstStyle/>
          <a:p>
            <a:r>
              <a:rPr lang="en-GB" dirty="0"/>
              <a:t>Please see the Year 1 timetable on the next slide, this might change.</a:t>
            </a:r>
          </a:p>
          <a:p>
            <a:r>
              <a:rPr lang="en-GB" dirty="0"/>
              <a:t>Year 1 is a mix of structured learning and continuous provision. </a:t>
            </a:r>
          </a:p>
          <a:p>
            <a:r>
              <a:rPr lang="en-GB" dirty="0"/>
              <a:t>We know the jump from Reception to Year 1 is a big step for the children, however we work with them to make this transition as smooth as possible and ensure they settle in well.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AD44D45-1FEC-AE79-9656-4F9831FDC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AAEDE6E-F451-C0C1-FD7B-60B231DCC8F2}"/>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9200FFE-9F0F-B88A-15AB-BEE45CAA73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9F24C8F3-6C1F-40F6-3FC8-6B67C48DF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B56170B-AC42-D2DB-1FB0-76D6632E74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C786F381-1D1A-2FCB-483D-FF59D72F4A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71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AF033-2033-C366-DF9E-A8C3A5289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DB6FE5-0CFE-8ECB-E4D1-1E54D3CBADA1}"/>
              </a:ext>
            </a:extLst>
          </p:cNvPr>
          <p:cNvSpPr>
            <a:spLocks noGrp="1"/>
          </p:cNvSpPr>
          <p:nvPr>
            <p:ph type="title"/>
          </p:nvPr>
        </p:nvSpPr>
        <p:spPr>
          <a:xfrm>
            <a:off x="12441" y="-419"/>
            <a:ext cx="10515600" cy="737538"/>
          </a:xfrm>
        </p:spPr>
        <p:txBody>
          <a:bodyPr/>
          <a:lstStyle/>
          <a:p>
            <a:r>
              <a:rPr lang="en-GB" sz="4000" dirty="0"/>
              <a:t>Timetable</a:t>
            </a:r>
            <a:r>
              <a:rPr lang="en-GB" dirty="0"/>
              <a:t> </a:t>
            </a:r>
          </a:p>
        </p:txBody>
      </p:sp>
      <p:grpSp>
        <p:nvGrpSpPr>
          <p:cNvPr id="6" name="Group 5">
            <a:extLst>
              <a:ext uri="{FF2B5EF4-FFF2-40B4-BE49-F238E27FC236}">
                <a16:creationId xmlns:a16="http://schemas.microsoft.com/office/drawing/2014/main" id="{45D45CD7-DC09-4648-AF22-B16723128B7F}"/>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2DD4015B-61DE-1BC3-683A-1F074D8C8E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C839C3D7-6E38-D445-44EA-7CCDD3627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EEE0C1A-C99A-A8C1-ACDB-BA7251FEB9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84F17AB-CEBA-2A68-DCDE-54D9B8683E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A9489083-CFD0-441C-B9D8-20338FB59302}"/>
              </a:ext>
            </a:extLst>
          </p:cNvPr>
          <p:cNvPicPr>
            <a:picLocks noChangeAspect="1"/>
          </p:cNvPicPr>
          <p:nvPr/>
        </p:nvPicPr>
        <p:blipFill>
          <a:blip r:embed="rId3"/>
          <a:stretch>
            <a:fillRect/>
          </a:stretch>
        </p:blipFill>
        <p:spPr>
          <a:xfrm>
            <a:off x="2284675" y="257935"/>
            <a:ext cx="9894884" cy="6600065"/>
          </a:xfrm>
          <a:prstGeom prst="rect">
            <a:avLst/>
          </a:prstGeom>
        </p:spPr>
      </p:pic>
    </p:spTree>
    <p:extLst>
      <p:ext uri="{BB962C8B-B14F-4D97-AF65-F5344CB8AC3E}">
        <p14:creationId xmlns:p14="http://schemas.microsoft.com/office/powerpoint/2010/main" val="2028147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69DA9-2778-BFBA-C98E-73E1358D86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9DA817-5E5E-72CA-EBFD-2C89BEAE3D44}"/>
              </a:ext>
            </a:extLst>
          </p:cNvPr>
          <p:cNvSpPr>
            <a:spLocks noGrp="1"/>
          </p:cNvSpPr>
          <p:nvPr>
            <p:ph type="title"/>
          </p:nvPr>
        </p:nvSpPr>
        <p:spPr/>
        <p:txBody>
          <a:bodyPr/>
          <a:lstStyle/>
          <a:p>
            <a:r>
              <a:rPr lang="en-GB" dirty="0"/>
              <a:t>Topics</a:t>
            </a:r>
          </a:p>
        </p:txBody>
      </p:sp>
      <p:sp>
        <p:nvSpPr>
          <p:cNvPr id="3" name="Content Placeholder 2">
            <a:extLst>
              <a:ext uri="{FF2B5EF4-FFF2-40B4-BE49-F238E27FC236}">
                <a16:creationId xmlns:a16="http://schemas.microsoft.com/office/drawing/2014/main" id="{D56FFD2A-2FA8-659B-A302-CB2AFF042BAB}"/>
              </a:ext>
            </a:extLst>
          </p:cNvPr>
          <p:cNvSpPr>
            <a:spLocks noGrp="1"/>
          </p:cNvSpPr>
          <p:nvPr>
            <p:ph idx="1"/>
          </p:nvPr>
        </p:nvSpPr>
        <p:spPr/>
        <p:txBody>
          <a:bodyPr>
            <a:normAutofit fontScale="92500" lnSpcReduction="20000"/>
          </a:bodyPr>
          <a:lstStyle/>
          <a:p>
            <a:pPr marL="0" indent="0">
              <a:buNone/>
            </a:pPr>
            <a:r>
              <a:rPr lang="en-GB" dirty="0"/>
              <a:t>6 key topics covered (1 per half term):</a:t>
            </a:r>
          </a:p>
          <a:p>
            <a:pPr marL="0" indent="0">
              <a:buNone/>
            </a:pPr>
            <a:endParaRPr lang="en-GB" dirty="0"/>
          </a:p>
          <a:p>
            <a:r>
              <a:rPr lang="en-GB" dirty="0"/>
              <a:t>Paddington </a:t>
            </a:r>
          </a:p>
          <a:p>
            <a:r>
              <a:rPr lang="en-GB" dirty="0"/>
              <a:t>Toys through time</a:t>
            </a:r>
          </a:p>
          <a:p>
            <a:r>
              <a:rPr lang="en-GB" dirty="0"/>
              <a:t>Hot and Cold places</a:t>
            </a:r>
          </a:p>
          <a:p>
            <a:r>
              <a:rPr lang="en-GB" dirty="0"/>
              <a:t>Captain Scott</a:t>
            </a:r>
          </a:p>
          <a:p>
            <a:r>
              <a:rPr lang="en-GB" dirty="0"/>
              <a:t>Recycling</a:t>
            </a:r>
          </a:p>
          <a:p>
            <a:r>
              <a:rPr lang="en-GB" dirty="0"/>
              <a:t>Moon Landing </a:t>
            </a:r>
          </a:p>
          <a:p>
            <a:endParaRPr lang="en-GB" dirty="0"/>
          </a:p>
          <a:p>
            <a:r>
              <a:rPr lang="en-GB" dirty="0"/>
              <a:t>Look on the class pages for Knowledge Organisers and further information</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F3962CCE-A77C-4EE4-190B-2870F6CFC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E38E0CF9-0B14-A94E-9379-0FC75385FDD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A1432A13-7EA3-3211-934B-9F277097E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74CEEEAD-D7A1-13BA-29F3-B5BC49FDCB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4A33BFFB-83DB-55B9-E1AF-8102881E9A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07EE93EA-5200-1382-83C2-56A3AD23DD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96459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dirty="0"/>
              <a:t>PE</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p:txBody>
          <a:bodyPr>
            <a:normAutofit lnSpcReduction="10000"/>
          </a:bodyPr>
          <a:lstStyle/>
          <a:p>
            <a:pPr marL="0" indent="0">
              <a:buNone/>
            </a:pPr>
            <a:r>
              <a:rPr lang="en-GB" dirty="0"/>
              <a:t>Our PE lessons will be on the following days:</a:t>
            </a:r>
          </a:p>
          <a:p>
            <a:r>
              <a:rPr lang="en-GB" dirty="0"/>
              <a:t>Tuesday morning </a:t>
            </a:r>
          </a:p>
          <a:p>
            <a:r>
              <a:rPr lang="en-GB" dirty="0"/>
              <a:t>Friday morning (with Coach)</a:t>
            </a:r>
          </a:p>
          <a:p>
            <a:endParaRPr lang="en-GB" dirty="0"/>
          </a:p>
          <a:p>
            <a:r>
              <a:rPr lang="en-GB" dirty="0"/>
              <a:t>Children should come into school wearing their PE Kits. </a:t>
            </a:r>
          </a:p>
          <a:p>
            <a:r>
              <a:rPr lang="en-GB" b="1" dirty="0"/>
              <a:t>Please name everything – especially jumpers and cardigans. </a:t>
            </a:r>
          </a:p>
          <a:p>
            <a:r>
              <a:rPr lang="en-GB" dirty="0"/>
              <a:t>Children should wear a St John’s polo shirt, black or navy shorts and plimsolls or trainers for PE. When the weather is cooler, they can wear black/navy joggers and their St. John’s PE Hoodie, or their school jumper or cardigan.</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97498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C1A3A-63E7-4D87-F040-6412954904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A2A555-D1F4-B9AE-1D14-657D2D0ABDC9}"/>
              </a:ext>
            </a:extLst>
          </p:cNvPr>
          <p:cNvSpPr>
            <a:spLocks noGrp="1"/>
          </p:cNvSpPr>
          <p:nvPr>
            <p:ph type="title"/>
          </p:nvPr>
        </p:nvSpPr>
        <p:spPr>
          <a:xfrm>
            <a:off x="147735" y="70563"/>
            <a:ext cx="10515600" cy="1325563"/>
          </a:xfrm>
        </p:spPr>
        <p:txBody>
          <a:bodyPr/>
          <a:lstStyle/>
          <a:p>
            <a:r>
              <a:rPr lang="en-GB" dirty="0"/>
              <a:t>Children’s Belongings</a:t>
            </a:r>
          </a:p>
        </p:txBody>
      </p:sp>
      <p:sp>
        <p:nvSpPr>
          <p:cNvPr id="3" name="Content Placeholder 2">
            <a:extLst>
              <a:ext uri="{FF2B5EF4-FFF2-40B4-BE49-F238E27FC236}">
                <a16:creationId xmlns:a16="http://schemas.microsoft.com/office/drawing/2014/main" id="{6D55EBB8-E76E-6BD1-7FA5-422EA16999AB}"/>
              </a:ext>
            </a:extLst>
          </p:cNvPr>
          <p:cNvSpPr>
            <a:spLocks noGrp="1"/>
          </p:cNvSpPr>
          <p:nvPr>
            <p:ph idx="1"/>
          </p:nvPr>
        </p:nvSpPr>
        <p:spPr>
          <a:xfrm>
            <a:off x="838200" y="1212980"/>
            <a:ext cx="10515600" cy="5116740"/>
          </a:xfrm>
        </p:spPr>
        <p:txBody>
          <a:bodyPr>
            <a:normAutofit fontScale="92500" lnSpcReduction="10000"/>
          </a:bodyPr>
          <a:lstStyle/>
          <a:p>
            <a:r>
              <a:rPr lang="en-GB" dirty="0"/>
              <a:t>Please can I ask that you name all your child’s personal belongings including: </a:t>
            </a:r>
          </a:p>
          <a:p>
            <a:endParaRPr lang="en-GB" dirty="0"/>
          </a:p>
          <a:p>
            <a:r>
              <a:rPr lang="en-GB" dirty="0"/>
              <a:t>Jumpers</a:t>
            </a:r>
          </a:p>
          <a:p>
            <a:r>
              <a:rPr lang="en-GB" dirty="0"/>
              <a:t>Cardigans </a:t>
            </a:r>
          </a:p>
          <a:p>
            <a:r>
              <a:rPr lang="en-GB" dirty="0"/>
              <a:t>Snack pots </a:t>
            </a:r>
          </a:p>
          <a:p>
            <a:r>
              <a:rPr lang="en-GB" dirty="0"/>
              <a:t>Water bottles </a:t>
            </a:r>
          </a:p>
          <a:p>
            <a:r>
              <a:rPr lang="en-GB" dirty="0"/>
              <a:t>Book bags </a:t>
            </a:r>
          </a:p>
          <a:p>
            <a:r>
              <a:rPr lang="en-GB" dirty="0"/>
              <a:t>Winter clothes – gloves, hats etc. </a:t>
            </a:r>
          </a:p>
          <a:p>
            <a:endParaRPr lang="en-GB" dirty="0"/>
          </a:p>
          <a:p>
            <a:r>
              <a:rPr lang="en-GB" dirty="0"/>
              <a:t>It is much easier to return to the right child when things are clearly labelled.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FFE2B1-A149-23B7-27B3-1ACE8A27B4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4E1FF2F4-79D7-9D17-8CB9-2D96877AD2ED}"/>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1D903C17-657D-2CE4-2772-6B24F38001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5F4469D-78FF-6AFF-DCAD-F02ACD2E91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E393BF1F-D33A-8E68-581E-CC251E933F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0EC5962-A3DC-FDEB-4FF8-66C1203FF3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26285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83D56-EF54-C772-A141-14EF0C5CE745}"/>
              </a:ext>
            </a:extLst>
          </p:cNvPr>
          <p:cNvSpPr>
            <a:spLocks noGrp="1"/>
          </p:cNvSpPr>
          <p:nvPr>
            <p:ph type="title"/>
          </p:nvPr>
        </p:nvSpPr>
        <p:spPr/>
        <p:txBody>
          <a:bodyPr/>
          <a:lstStyle/>
          <a:p>
            <a:r>
              <a:rPr lang="en-GB" dirty="0"/>
              <a:t>Trips and Events </a:t>
            </a:r>
          </a:p>
        </p:txBody>
      </p:sp>
      <p:sp>
        <p:nvSpPr>
          <p:cNvPr id="3" name="Content Placeholder 2">
            <a:extLst>
              <a:ext uri="{FF2B5EF4-FFF2-40B4-BE49-F238E27FC236}">
                <a16:creationId xmlns:a16="http://schemas.microsoft.com/office/drawing/2014/main" id="{5895F024-ACEF-02E6-53B5-20AC2D077DE7}"/>
              </a:ext>
            </a:extLst>
          </p:cNvPr>
          <p:cNvSpPr>
            <a:spLocks noGrp="1"/>
          </p:cNvSpPr>
          <p:nvPr>
            <p:ph idx="1"/>
          </p:nvPr>
        </p:nvSpPr>
        <p:spPr/>
        <p:txBody>
          <a:bodyPr/>
          <a:lstStyle/>
          <a:p>
            <a:r>
              <a:rPr lang="en-GB" dirty="0"/>
              <a:t>There will be services at the Church throughout the year, including: start and end of term services, Remembrance, Christmas and Easter.</a:t>
            </a:r>
          </a:p>
          <a:p>
            <a:r>
              <a:rPr lang="en-GB" dirty="0"/>
              <a:t>Sport – there will be some opportunities for some children to take part in sports events throughout the year. </a:t>
            </a:r>
          </a:p>
          <a:p>
            <a:r>
              <a:rPr lang="en-GB" dirty="0"/>
              <a:t>There will be a school trip, more information will be given when we know more details. This will be in the Summer Term.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1DF923F-B5FC-0D60-7E32-F57309E50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278EDA25-D432-3BBC-6A0E-C2D5ECE0659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DB1F158-6C1C-8C8F-3909-77E01C7250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281C3BE-10CA-8722-6815-73E1D25BA6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577EE201-7599-7A3C-2BBC-E4830465EA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CA429C8-2C87-D73D-D4A9-4634EB7624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43718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Snacks and Lunch  </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r>
              <a:rPr lang="en-GB" dirty="0"/>
              <a:t>As you should all be aware, snacks and lunches must be nut free. </a:t>
            </a:r>
          </a:p>
          <a:p>
            <a:r>
              <a:rPr lang="en-GB" dirty="0"/>
              <a:t>The children will have a morning and afternoon snack/break time. At morning break, the children will have their own snack. In the afternoon, the children are welcome to have a school snack (fruit/veg). However, this is only 1 per child, per day. </a:t>
            </a:r>
          </a:p>
          <a:p>
            <a:r>
              <a:rPr lang="en-GB" dirty="0"/>
              <a:t>Snacks can be kept in your child’s bookbag. This should be fruit/veg please.</a:t>
            </a:r>
          </a:p>
          <a:p>
            <a:r>
              <a:rPr lang="en-GB" dirty="0"/>
              <a:t>Please provide extra fruit if your child gets hungry. </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82069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Phonics </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r>
              <a:rPr lang="en-GB" dirty="0"/>
              <a:t>Phonics continues to develop during Year 1.  </a:t>
            </a:r>
          </a:p>
          <a:p>
            <a:r>
              <a:rPr lang="en-GB" dirty="0"/>
              <a:t>We will be continuing with our Little Wandle scheme of work. </a:t>
            </a:r>
          </a:p>
          <a:p>
            <a:r>
              <a:rPr lang="en-GB" dirty="0"/>
              <a:t>Phonics will be taught daily throughout the year.</a:t>
            </a:r>
          </a:p>
          <a:p>
            <a:r>
              <a:rPr lang="en-GB" dirty="0"/>
              <a:t>At the end of Year 1 there is a Phonics  Screening Check, and your child will need to be able to blend all sounds introduced in Reception and Year 1. More information about this will be sent out nearer the time, however I would like to highlight the importance of this and the children knowing all of their Phonics sounds now.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45924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a:xfrm>
            <a:off x="838200" y="1483567"/>
            <a:ext cx="10515600" cy="4693396"/>
          </a:xfrm>
        </p:spPr>
        <p:txBody>
          <a:bodyPr>
            <a:normAutofit fontScale="92500" lnSpcReduction="10000"/>
          </a:bodyPr>
          <a:lstStyle/>
          <a:p>
            <a:r>
              <a:rPr lang="en-GB" dirty="0"/>
              <a:t>Reading books and reading records should be in school every day.</a:t>
            </a:r>
          </a:p>
          <a:p>
            <a:r>
              <a:rPr lang="en-GB" dirty="0"/>
              <a:t>Reading books and reading records will be handed out by the end of next week (we are listening to all children read and then will be handing the books out).</a:t>
            </a:r>
          </a:p>
          <a:p>
            <a:r>
              <a:rPr lang="en-GB" dirty="0"/>
              <a:t>Reading books will be changed most days, when necessary. </a:t>
            </a:r>
          </a:p>
          <a:p>
            <a:r>
              <a:rPr lang="en-GB" dirty="0"/>
              <a:t>Please ensure you sign your child’s reading record every time they read at home – daily/as much as possible. </a:t>
            </a:r>
          </a:p>
          <a:p>
            <a:r>
              <a:rPr lang="en-GB" dirty="0"/>
              <a:t>Initially the children will be reminded that they need to hand their books in, however throughout the year, we try to encourage their independence, so they are encouraged to do this for themselves.</a:t>
            </a:r>
          </a:p>
          <a:p>
            <a:r>
              <a:rPr lang="en-GB" dirty="0"/>
              <a:t>The children choose their books themselves in Year 1, from the level they are on. </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8634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dirty="0"/>
              <a:t>Rewards and 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a:xfrm>
            <a:off x="548951" y="1545707"/>
            <a:ext cx="10515600" cy="4351338"/>
          </a:xfrm>
        </p:spPr>
        <p:txBody>
          <a:bodyPr>
            <a:normAutofit lnSpcReduction="10000"/>
          </a:bodyPr>
          <a:lstStyle/>
          <a:p>
            <a:r>
              <a:rPr lang="en-GB" dirty="0"/>
              <a:t>This year, housepoints are going to be awarded for children who demonstrate additional effort either in lessons or supporting others around the school. The emphasis will be leadership, kindness and service.</a:t>
            </a:r>
          </a:p>
          <a:p>
            <a:r>
              <a:rPr lang="en-GB" dirty="0"/>
              <a:t>Additional housepoints will be awarded for children who want to share books with the class and/or inspire others.</a:t>
            </a:r>
          </a:p>
          <a:p>
            <a:r>
              <a:rPr lang="en-GB" dirty="0"/>
              <a:t>Exceptional effort with pieces of work will be recognised and a record kept in the children’s passport (more on this later). </a:t>
            </a:r>
          </a:p>
          <a:p>
            <a:r>
              <a:rPr lang="en-GB" dirty="0"/>
              <a:t>Please remember to encourage your child to share their achievements out of school with us in our Celebration Assemblies on Wednesdays, and these will be added to their Passport too!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50300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a:xfrm>
            <a:off x="0" y="0"/>
            <a:ext cx="10515600" cy="1325563"/>
          </a:xfrm>
        </p:spPr>
        <p:txBody>
          <a:bodyPr/>
          <a:lstStyle/>
          <a:p>
            <a:r>
              <a:rPr lang="en-GB" dirty="0"/>
              <a:t>Ready, Respectful, Safe </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a:xfrm>
            <a:off x="367004" y="1497612"/>
            <a:ext cx="10515600" cy="4351338"/>
          </a:xfrm>
        </p:spPr>
        <p:txBody>
          <a:bodyPr/>
          <a:lstStyle/>
          <a:p>
            <a:r>
              <a:rPr lang="en-GB" dirty="0"/>
              <a:t>At St John’s we have high expectations for behaviour.</a:t>
            </a:r>
          </a:p>
          <a:p>
            <a:r>
              <a:rPr lang="en-GB" dirty="0"/>
              <a:t>We aim to notice and praise thoughtful and kind behaviour, we reward effort and we model and encourage good manners. </a:t>
            </a:r>
          </a:p>
          <a:p>
            <a:r>
              <a:rPr lang="en-GB" dirty="0"/>
              <a:t>We recognise that children in Year 1 are young, and some are still learning self-control and appropriate ways to behave. However, most children know what is/is not acceptable.</a:t>
            </a:r>
          </a:p>
          <a:p>
            <a:r>
              <a:rPr lang="en-GB" dirty="0"/>
              <a:t>If a child behaves inappropriately despite being shown how to behave, they will be given a warning which may lead to time out.  Parents will be informed if necessary.</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23195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p:txBody>
          <a:bodyPr/>
          <a:lstStyle/>
          <a:p>
            <a:r>
              <a:rPr lang="en-GB" dirty="0"/>
              <a:t>Homework	</a:t>
            </a:r>
          </a:p>
        </p:txBody>
      </p:sp>
      <p:sp>
        <p:nvSpPr>
          <p:cNvPr id="3" name="Content Placeholder 2">
            <a:extLst>
              <a:ext uri="{FF2B5EF4-FFF2-40B4-BE49-F238E27FC236}">
                <a16:creationId xmlns:a16="http://schemas.microsoft.com/office/drawing/2014/main" id="{DCA3AB07-251F-E11A-133E-173DB53B3B9E}"/>
              </a:ext>
            </a:extLst>
          </p:cNvPr>
          <p:cNvSpPr>
            <a:spLocks noGrp="1"/>
          </p:cNvSpPr>
          <p:nvPr>
            <p:ph idx="1"/>
          </p:nvPr>
        </p:nvSpPr>
        <p:spPr/>
        <p:txBody>
          <a:bodyPr/>
          <a:lstStyle/>
          <a:p>
            <a:r>
              <a:rPr lang="en-GB" dirty="0"/>
              <a:t>READING – READING - READING</a:t>
            </a:r>
          </a:p>
          <a:p>
            <a:r>
              <a:rPr lang="en-GB" dirty="0"/>
              <a:t>Phonics </a:t>
            </a:r>
          </a:p>
          <a:p>
            <a:r>
              <a:rPr lang="en-GB"/>
              <a:t>Number bonds </a:t>
            </a: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1352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2967C-1019-3D7B-CEA7-0350C3AD4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0A0C9-FBDD-3FD0-63F5-35DDFE74DBC9}"/>
              </a:ext>
            </a:extLst>
          </p:cNvPr>
          <p:cNvSpPr>
            <a:spLocks noGrp="1"/>
          </p:cNvSpPr>
          <p:nvPr>
            <p:ph type="title"/>
          </p:nvPr>
        </p:nvSpPr>
        <p:spPr/>
        <p:txBody>
          <a:bodyPr/>
          <a:lstStyle/>
          <a:p>
            <a:r>
              <a:rPr lang="en-GB" dirty="0"/>
              <a:t>St.  John’s passport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DAC2098-F9C8-59EA-8BD8-FFF4CD395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7D8258B-41A5-C5AA-FC0C-5B01FB4BABC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2278CE8-EF72-16B4-397E-8D80C2FED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3CFD021-BE7A-3805-512F-D4CEDA2223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2E93676-BC14-8C25-E4BB-74138D9209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777A4932-6003-6D64-B6FA-648595B130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Content Placeholder 4">
            <a:extLst>
              <a:ext uri="{FF2B5EF4-FFF2-40B4-BE49-F238E27FC236}">
                <a16:creationId xmlns:a16="http://schemas.microsoft.com/office/drawing/2014/main" id="{59CE0748-C4C1-A070-3FF4-B1B5D4DE5020}"/>
              </a:ext>
            </a:extLst>
          </p:cNvPr>
          <p:cNvPicPr>
            <a:picLocks noGrp="1" noChangeAspect="1"/>
          </p:cNvPicPr>
          <p:nvPr>
            <p:ph idx="1"/>
          </p:nvPr>
        </p:nvPicPr>
        <p:blipFill>
          <a:blip r:embed="rId4"/>
          <a:stretch>
            <a:fillRect/>
          </a:stretch>
        </p:blipFill>
        <p:spPr>
          <a:xfrm>
            <a:off x="4500704" y="1825625"/>
            <a:ext cx="3190592" cy="4351338"/>
          </a:xfrm>
          <a:prstGeom prst="rect">
            <a:avLst/>
          </a:prstGeom>
        </p:spPr>
      </p:pic>
      <p:sp>
        <p:nvSpPr>
          <p:cNvPr id="11" name="Text Box 2">
            <a:extLst>
              <a:ext uri="{FF2B5EF4-FFF2-40B4-BE49-F238E27FC236}">
                <a16:creationId xmlns:a16="http://schemas.microsoft.com/office/drawing/2014/main" id="{7A414A0A-EEE2-0185-AD7D-84752D5E8FA5}"/>
              </a:ext>
            </a:extLst>
          </p:cNvPr>
          <p:cNvSpPr txBox="1">
            <a:spLocks noChangeArrowheads="1"/>
          </p:cNvSpPr>
          <p:nvPr/>
        </p:nvSpPr>
        <p:spPr bwMode="auto">
          <a:xfrm>
            <a:off x="8216361" y="1947728"/>
            <a:ext cx="3522345" cy="403206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800"/>
              </a:spcAft>
            </a:pPr>
            <a:r>
              <a:rPr lang="en-GB" sz="2800" kern="100" dirty="0">
                <a:effectLst/>
                <a:latin typeface="Aptos" panose="020B0004020202020204" pitchFamily="34" charset="0"/>
                <a:ea typeface="Aptos" panose="020B0004020202020204" pitchFamily="34" charset="0"/>
                <a:cs typeface="Times New Roman" panose="02020603050405020304" pitchFamily="18" charset="0"/>
              </a:rPr>
              <a:t>This is an A5 booklet with a cardboard front cover.  Similar in size and style to the KS2 reading record books. These are going to be kept in School. </a:t>
            </a:r>
          </a:p>
        </p:txBody>
      </p:sp>
    </p:spTree>
    <p:extLst>
      <p:ext uri="{BB962C8B-B14F-4D97-AF65-F5344CB8AC3E}">
        <p14:creationId xmlns:p14="http://schemas.microsoft.com/office/powerpoint/2010/main" val="3829730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3841B-C69A-1F09-CAF6-5E5C46FB0338}"/>
              </a:ext>
            </a:extLst>
          </p:cNvPr>
          <p:cNvSpPr>
            <a:spLocks noGrp="1"/>
          </p:cNvSpPr>
          <p:nvPr>
            <p:ph type="title"/>
          </p:nvPr>
        </p:nvSpPr>
        <p:spPr>
          <a:xfrm>
            <a:off x="838200" y="1"/>
            <a:ext cx="10515600" cy="1690688"/>
          </a:xfrm>
        </p:spPr>
        <p:txBody>
          <a:bodyPr/>
          <a:lstStyle/>
          <a:p>
            <a:endParaRPr lang="en-GB" dirty="0"/>
          </a:p>
        </p:txBody>
      </p:sp>
      <p:sp>
        <p:nvSpPr>
          <p:cNvPr id="3" name="Content Placeholder 2">
            <a:extLst>
              <a:ext uri="{FF2B5EF4-FFF2-40B4-BE49-F238E27FC236}">
                <a16:creationId xmlns:a16="http://schemas.microsoft.com/office/drawing/2014/main" id="{35107B30-E54A-940B-DE6C-52ACC153C1C2}"/>
              </a:ext>
            </a:extLst>
          </p:cNvPr>
          <p:cNvSpPr>
            <a:spLocks noGrp="1"/>
          </p:cNvSpPr>
          <p:nvPr>
            <p:ph idx="1"/>
          </p:nvPr>
        </p:nvSpPr>
        <p:spPr/>
        <p:txBody>
          <a:bodyPr/>
          <a:lstStyle/>
          <a:p>
            <a:endParaRPr lang="en-GB"/>
          </a:p>
        </p:txBody>
      </p:sp>
      <p:pic>
        <p:nvPicPr>
          <p:cNvPr id="4" name="Picture 3" descr="A close-up of a book&#10;&#10;AI-generated content may be incorrect.">
            <a:extLst>
              <a:ext uri="{FF2B5EF4-FFF2-40B4-BE49-F238E27FC236}">
                <a16:creationId xmlns:a16="http://schemas.microsoft.com/office/drawing/2014/main" id="{6F4884E4-7FB3-0A77-05EB-88B7493B42E6}"/>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333380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076B4-9F99-4FEA-2AF0-FA75B91108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BD90E-6FF7-BAC3-1EC8-BFCE2BE98000}"/>
              </a:ext>
            </a:extLst>
          </p:cNvPr>
          <p:cNvSpPr>
            <a:spLocks noGrp="1"/>
          </p:cNvSpPr>
          <p:nvPr>
            <p:ph type="title"/>
          </p:nvPr>
        </p:nvSpPr>
        <p:spPr/>
        <p:txBody>
          <a:bodyPr/>
          <a:lstStyle/>
          <a:p>
            <a:r>
              <a:rPr lang="en-GB" dirty="0"/>
              <a:t>Additional Drop in Sessions</a:t>
            </a:r>
          </a:p>
        </p:txBody>
      </p:sp>
      <p:sp>
        <p:nvSpPr>
          <p:cNvPr id="3" name="Content Placeholder 2">
            <a:extLst>
              <a:ext uri="{FF2B5EF4-FFF2-40B4-BE49-F238E27FC236}">
                <a16:creationId xmlns:a16="http://schemas.microsoft.com/office/drawing/2014/main" id="{9F4C4426-E211-F2F2-C488-7AC56166C475}"/>
              </a:ext>
            </a:extLst>
          </p:cNvPr>
          <p:cNvSpPr>
            <a:spLocks noGrp="1"/>
          </p:cNvSpPr>
          <p:nvPr>
            <p:ph idx="1"/>
          </p:nvPr>
        </p:nvSpPr>
        <p:spPr/>
        <p:txBody>
          <a:bodyPr>
            <a:normAutofit/>
          </a:bodyPr>
          <a:lstStyle/>
          <a:p>
            <a:pPr marL="0" indent="0">
              <a:buNone/>
            </a:pPr>
            <a:r>
              <a:rPr lang="en-GB" dirty="0"/>
              <a:t>On Mondays after school, 3.30-4pm, in the Year 1 Classroom. </a:t>
            </a:r>
          </a:p>
          <a:p>
            <a:pPr marL="0" indent="0">
              <a:buNone/>
            </a:pPr>
            <a:endParaRPr lang="en-GB" dirty="0"/>
          </a:p>
          <a:p>
            <a:pPr marL="0" indent="0">
              <a:buNone/>
            </a:pPr>
            <a:r>
              <a:rPr lang="en-GB" dirty="0"/>
              <a:t>Starting from Monday 21</a:t>
            </a:r>
            <a:r>
              <a:rPr lang="en-GB" baseline="30000" dirty="0"/>
              <a:t>st</a:t>
            </a:r>
            <a:r>
              <a:rPr lang="en-GB" dirty="0"/>
              <a:t> September. </a:t>
            </a:r>
          </a:p>
          <a:p>
            <a:pPr marL="0" indent="0">
              <a:buNone/>
            </a:pPr>
            <a:endParaRPr lang="en-GB" dirty="0"/>
          </a:p>
          <a:p>
            <a:pPr marL="0" indent="0">
              <a:buNone/>
            </a:pPr>
            <a:r>
              <a:rPr lang="en-GB" dirty="0"/>
              <a:t>You do not need to make an appointment, but you will need to sign in at the Office.</a:t>
            </a:r>
          </a:p>
          <a:p>
            <a:pPr marL="0" indent="0">
              <a:buNone/>
            </a:pPr>
            <a:endParaRPr lang="en-GB" dirty="0"/>
          </a:p>
          <a:p>
            <a:pPr marL="0" indent="0">
              <a:buNone/>
            </a:pPr>
            <a:r>
              <a:rPr lang="en-GB" dirty="0"/>
              <a:t>This is not an opportunity to look at books and work, but you will be able to see these at the October Parents Evening.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A5429B79-1356-5C67-9850-1231B46C8F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41B1CC2D-4218-26C6-BA78-A533961BE39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F8BA6F7-3755-2272-2083-01269E2D46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972233C1-4BF1-D416-6324-6B2B893BB9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4D88F630-6BC6-3E0C-A901-23A111C157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4CD35E32-9542-861E-3E2F-61A411DFF8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48921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dirty="0"/>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a:normAutofit lnSpcReduction="10000"/>
          </a:bodyPr>
          <a:lstStyle/>
          <a:p>
            <a:r>
              <a:rPr lang="en-GB" dirty="0"/>
              <a:t>Main gates open from 8:30am</a:t>
            </a:r>
          </a:p>
          <a:p>
            <a:r>
              <a:rPr lang="en-GB" dirty="0"/>
              <a:t>Children are welcome into the classrooms from 8:40am</a:t>
            </a:r>
          </a:p>
          <a:p>
            <a:r>
              <a:rPr lang="en-GB" dirty="0"/>
              <a:t>Register closes at 8:55am</a:t>
            </a:r>
          </a:p>
          <a:p>
            <a:endParaRPr lang="en-GB" dirty="0"/>
          </a:p>
          <a:p>
            <a:r>
              <a:rPr lang="en-GB" dirty="0"/>
              <a:t>Gates to parents open at 3:00pm</a:t>
            </a:r>
          </a:p>
          <a:p>
            <a:r>
              <a:rPr lang="en-GB" dirty="0"/>
              <a:t>Pupils led out at 3:15pm</a:t>
            </a:r>
          </a:p>
          <a:p>
            <a:r>
              <a:rPr lang="en-GB" dirty="0"/>
              <a:t>The children will all come outside and wait by the wall. Once all children are outside, we will send them to their Parents/Carers. </a:t>
            </a:r>
            <a:r>
              <a:rPr lang="en-GB" b="1" dirty="0"/>
              <a:t>Please don’t call your child to you, as they have been told to wait until myself or Miss Barnes has let them go.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dirty="0"/>
              <a:t>Pick up information	</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a:xfrm>
            <a:off x="838200" y="1886079"/>
            <a:ext cx="10515600" cy="4290883"/>
          </a:xfrm>
        </p:spPr>
        <p:txBody>
          <a:bodyPr>
            <a:normAutofit/>
          </a:bodyPr>
          <a:lstStyle/>
          <a:p>
            <a:r>
              <a:rPr lang="en-GB" dirty="0"/>
              <a:t>If your child is going home with someone else, please make sure you let us know. E.g. if they are going to a friends house, Grandparents will be collecting and they don’t usually. </a:t>
            </a:r>
          </a:p>
          <a:p>
            <a:r>
              <a:rPr lang="en-GB" dirty="0"/>
              <a:t>The easiest way to do this is to let Mrs </a:t>
            </a:r>
            <a:r>
              <a:rPr lang="en-GB" dirty="0" err="1"/>
              <a:t>Mayman</a:t>
            </a:r>
            <a:r>
              <a:rPr lang="en-GB" dirty="0"/>
              <a:t> know in the morning and she will then let me know. Alternatively, you can let the Office know and they will pass this on.</a:t>
            </a:r>
          </a:p>
          <a:p>
            <a:endParaRPr lang="en-GB" dirty="0"/>
          </a:p>
          <a:p>
            <a:r>
              <a:rPr lang="en-GB" dirty="0"/>
              <a:t>Thank you in advance, it just makes things easier at home time.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31028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dirty="0"/>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normAutofit/>
          </a:bodyPr>
          <a:lstStyle/>
          <a:p>
            <a:r>
              <a:rPr lang="en-GB"/>
              <a:t>If </a:t>
            </a:r>
            <a:r>
              <a:rPr lang="en-GB" dirty="0"/>
              <a:t>you need to contact us, please email the Office –  </a:t>
            </a:r>
            <a:r>
              <a:rPr lang="en-GB" dirty="0">
                <a:hlinkClick r:id="rId2"/>
              </a:rPr>
              <a:t>office@jlg.odbst.org</a:t>
            </a:r>
            <a:r>
              <a:rPr lang="en-GB" dirty="0"/>
              <a:t>  who will forward the email to class teachers where necessary, or alternatively reply back with an answer if they can</a:t>
            </a:r>
            <a:r>
              <a:rPr lang="en-GB"/>
              <a:t>. </a:t>
            </a:r>
            <a:endParaRPr lang="en-GB" dirty="0"/>
          </a:p>
          <a:p>
            <a:r>
              <a:rPr lang="en-GB" dirty="0"/>
              <a:t>Please be aware that we do not reply to emails during the day as we are teaching. </a:t>
            </a:r>
          </a:p>
          <a:p>
            <a:r>
              <a:rPr lang="en-GB" dirty="0"/>
              <a:t>Friday News has all the information about what we have been learning during the week.</a:t>
            </a:r>
          </a:p>
          <a:p>
            <a:r>
              <a:rPr lang="en-GB" dirty="0"/>
              <a:t>If it is urgent phone the Office on 01844 343521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dirty="0"/>
              <a:t>Finally </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r>
              <a:rPr lang="en-GB" dirty="0"/>
              <a:t>Please could we request some boxes of tissues for the class – thank you.</a:t>
            </a:r>
          </a:p>
          <a:p>
            <a:r>
              <a:rPr lang="en-GB" dirty="0"/>
              <a:t>Any worries, concerns or questions, please let us know – email the Office, or ask at pick up/drop off. Alternatively drop in on a Monday after school and I can help.</a:t>
            </a:r>
          </a:p>
          <a:p>
            <a:r>
              <a:rPr lang="en-GB" dirty="0"/>
              <a:t>Are there any questions?</a:t>
            </a:r>
          </a:p>
          <a:p>
            <a:r>
              <a:rPr lang="en-GB" dirty="0"/>
              <a:t>Thank you all for coming. </a:t>
            </a:r>
          </a:p>
          <a:p>
            <a:r>
              <a:rPr lang="en-GB" dirty="0"/>
              <a:t>This presentation will be sent out and put on the School Website if you need to see any information again.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5342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625</TotalTime>
  <Words>1635</Words>
  <Application>Microsoft Office PowerPoint</Application>
  <PresentationFormat>Widescreen</PresentationFormat>
  <Paragraphs>133</Paragraphs>
  <Slides>22</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Calibri</vt:lpstr>
      <vt:lpstr>Calibri Light</vt:lpstr>
      <vt:lpstr>Office Theme</vt:lpstr>
      <vt:lpstr>Year 1 Meet the Teacher</vt:lpstr>
      <vt:lpstr>Introduction/Staff</vt:lpstr>
      <vt:lpstr>Vision and Values</vt:lpstr>
      <vt:lpstr>Timetabling </vt:lpstr>
      <vt:lpstr>Timetable </vt:lpstr>
      <vt:lpstr>Topics</vt:lpstr>
      <vt:lpstr>PE</vt:lpstr>
      <vt:lpstr>Children’s Belongings</vt:lpstr>
      <vt:lpstr>Trips and Events </vt:lpstr>
      <vt:lpstr>Snacks and Lunch  </vt:lpstr>
      <vt:lpstr>Phonics </vt:lpstr>
      <vt:lpstr>The importance of reading</vt:lpstr>
      <vt:lpstr>Rewards and Expectations</vt:lpstr>
      <vt:lpstr>Ready, Respectful, Safe </vt:lpstr>
      <vt:lpstr>Homework </vt:lpstr>
      <vt:lpstr>St.  John’s passport </vt:lpstr>
      <vt:lpstr>PowerPoint Presentation</vt:lpstr>
      <vt:lpstr>Additional Drop in Sessions</vt:lpstr>
      <vt:lpstr>Pick up and drop off information</vt:lpstr>
      <vt:lpstr>Pick up information </vt:lpstr>
      <vt:lpstr>Contact Information</vt:lpstr>
      <vt:lpstr>Finally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H Fogg</cp:lastModifiedBy>
  <cp:revision>5</cp:revision>
  <dcterms:created xsi:type="dcterms:W3CDTF">2023-06-18T19:08:34Z</dcterms:created>
  <dcterms:modified xsi:type="dcterms:W3CDTF">2026-09-09T18:50:25Z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ies>
</file>