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95" r:id="rId2"/>
    <p:sldId id="297" r:id="rId3"/>
    <p:sldId id="276" r:id="rId4"/>
    <p:sldId id="278" r:id="rId5"/>
    <p:sldId id="267" r:id="rId6"/>
    <p:sldId id="281" r:id="rId7"/>
    <p:sldId id="285" r:id="rId8"/>
    <p:sldId id="280" r:id="rId9"/>
    <p:sldId id="283" r:id="rId10"/>
    <p:sldId id="287" r:id="rId11"/>
    <p:sldId id="300" r:id="rId12"/>
    <p:sldId id="294" r:id="rId13"/>
    <p:sldId id="308" r:id="rId14"/>
    <p:sldId id="312" r:id="rId15"/>
    <p:sldId id="304" r:id="rId16"/>
    <p:sldId id="309" r:id="rId17"/>
    <p:sldId id="310" r:id="rId18"/>
    <p:sldId id="311" r:id="rId19"/>
    <p:sldId id="269" r:id="rId20"/>
    <p:sldId id="303" r:id="rId21"/>
    <p:sldId id="272" r:id="rId22"/>
    <p:sldId id="307" r:id="rId23"/>
    <p:sldId id="288" r:id="rId24"/>
  </p:sldIdLst>
  <p:sldSz cx="9144000" cy="6858000" type="screen4x3"/>
  <p:notesSz cx="6794500" cy="9931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2804" autoAdjust="0"/>
  </p:normalViewPr>
  <p:slideViewPr>
    <p:cSldViewPr>
      <p:cViewPr varScale="1">
        <p:scale>
          <a:sx n="76" d="100"/>
          <a:sy n="76" d="100"/>
        </p:scale>
        <p:origin x="164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BBF2F-120D-4E3A-A903-33BCBA584F68}" type="datetimeFigureOut">
              <a:rPr lang="en-GB" smtClean="0"/>
              <a:t>07/05/2026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783B43-F971-4F2B-B7EB-2FF03B63E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33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8AAC2-5DC5-4D9B-8358-0045E944975A}" type="datetimeFigureOut">
              <a:rPr lang="en-GB" smtClean="0"/>
              <a:t>07/05/2026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18716-B5E2-4E39-A7B9-E6DB2E762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097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18716-B5E2-4E39-A7B9-E6DB2E762C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505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18716-B5E2-4E39-A7B9-E6DB2E762C5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270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8EA82-0373-4377-9A29-6FEB292248C7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40910-7B87-4F1C-BF59-0DD821A74A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33334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6469E-4741-4464-8558-20FD65F74D58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450C3-5303-40CA-A66D-2FF27D99D8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14987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A063E-2AC7-41A6-B393-B578D3E26582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6E5F6-0094-4CD4-B092-BBCBBEC68D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010781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37351-4B82-4997-AD07-E609CAB18EAA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4F537-E01D-407B-AB50-46CA62A7A0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286564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94C2D-0D20-43C3-BA0F-A8D386C98325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2E38-B97C-4558-BFAC-8446A0DB7C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737227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1ABFC-BE4B-487F-AC0E-2C083602FD92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66EEF-D2FD-4BEB-B0CE-193338CA0F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668587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8F4E7-4AD5-462C-9528-26C9FF9DEE26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9A346-6C66-4A7D-90EE-9C20C4BD46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787808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5F361-F671-482D-ACCB-C0680EB887D5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7F404-9467-4B06-95D8-32284B168B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897457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51208-B6F9-48AD-8B26-9E21A9BD7FB1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E9162-747C-4B4C-8142-0D87E187A1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664983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D3717-71AA-4E72-9F38-80D5461DEC4C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917F9-B75C-4165-A8FD-D433307595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50041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809D7-33AC-4E4E-866F-A0BCD7E9EDDE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A4AAF-B1DA-425C-8243-ABD23F9FA9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1037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B22A7B-53E9-41E3-9FC5-B2926F33931D}" type="datetimeFigureOut">
              <a:rPr lang="en-GB"/>
              <a:pPr>
                <a:defRPr/>
              </a:pPr>
              <a:t>07/05/2026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8902CF-03E2-48FE-829C-DFA529FB79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5604285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118" y="643467"/>
            <a:ext cx="3579731" cy="180052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/>
              <a:t>Year 6 trip to Whitemoor Lakes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118" y="2623381"/>
            <a:ext cx="3579730" cy="3553581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700" b="1" baseline="30000"/>
              <a:t> </a:t>
            </a:r>
            <a:r>
              <a:rPr lang="en-GB" sz="1700" b="1"/>
              <a:t> 8</a:t>
            </a:r>
            <a:r>
              <a:rPr lang="en-GB" sz="1700" b="1" baseline="30000"/>
              <a:t>th</a:t>
            </a:r>
            <a:r>
              <a:rPr lang="en-GB" sz="1700" b="1"/>
              <a:t> - 12</a:t>
            </a:r>
            <a:r>
              <a:rPr lang="en-GB" sz="1700" b="1" baseline="30000"/>
              <a:t>th </a:t>
            </a:r>
            <a:r>
              <a:rPr lang="en-GB" sz="1700" b="1"/>
              <a:t> June 2026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 u="sng"/>
              <a:t>Before you leave: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 b="1"/>
              <a:t>Make sure you have a copy of:</a:t>
            </a:r>
          </a:p>
          <a:p>
            <a:pPr>
              <a:lnSpc>
                <a:spcPct val="90000"/>
              </a:lnSpc>
            </a:pPr>
            <a:r>
              <a:rPr lang="en-GB" sz="1700"/>
              <a:t>The itinerary and programme</a:t>
            </a:r>
          </a:p>
          <a:p>
            <a:pPr>
              <a:lnSpc>
                <a:spcPct val="90000"/>
              </a:lnSpc>
            </a:pPr>
            <a:r>
              <a:rPr lang="en-GB" sz="1700"/>
              <a:t>Consent form </a:t>
            </a:r>
          </a:p>
          <a:p>
            <a:pPr>
              <a:lnSpc>
                <a:spcPct val="90000"/>
              </a:lnSpc>
            </a:pPr>
            <a:r>
              <a:rPr lang="en-GB" sz="1700"/>
              <a:t>Non-prescription medicine, travel sickness and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/>
              <a:t>anti-histamine form            </a:t>
            </a:r>
          </a:p>
          <a:p>
            <a:pPr>
              <a:lnSpc>
                <a:spcPct val="90000"/>
              </a:lnSpc>
            </a:pPr>
            <a:r>
              <a:rPr lang="en-GB" sz="1700"/>
              <a:t> Prescription form (asthma, prescribed hay fever etc)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 b="1"/>
              <a:t>These forms need to be returned by Monday 18</a:t>
            </a:r>
            <a:r>
              <a:rPr lang="en-GB" sz="1700" b="1" baseline="30000"/>
              <a:t>th</a:t>
            </a:r>
            <a:r>
              <a:rPr lang="en-GB" sz="1700" b="1"/>
              <a:t> of May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2B23EE-037A-E568-223C-B45F5CE12F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776" y="643468"/>
            <a:ext cx="2545005" cy="25450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71EC1B-925A-504A-545E-F7E2A7FE32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5523" y="3657600"/>
            <a:ext cx="2585510" cy="2585510"/>
          </a:xfrm>
          <a:prstGeom prst="rect">
            <a:avLst/>
          </a:prstGeom>
        </p:spPr>
      </p:pic>
      <p:sp>
        <p:nvSpPr>
          <p:cNvPr id="4" name="AutoShape 2" descr="Whitemoor... - Whitemoor Lakes Activity &amp; Training Centre">
            <a:extLst>
              <a:ext uri="{FF2B5EF4-FFF2-40B4-BE49-F238E27FC236}">
                <a16:creationId xmlns:a16="http://schemas.microsoft.com/office/drawing/2014/main" id="{7EF62D5C-25D8-48AC-D7BC-17E3839464A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See related image detail. About us - Positive Social">
            <a:extLst>
              <a:ext uri="{FF2B5EF4-FFF2-40B4-BE49-F238E27FC236}">
                <a16:creationId xmlns:a16="http://schemas.microsoft.com/office/drawing/2014/main" id="{C5A791AD-0747-1F40-DAB7-129D4EC86B9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655777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le 1"/>
          <p:cNvSpPr>
            <a:spLocks noGrp="1"/>
          </p:cNvSpPr>
          <p:nvPr>
            <p:ph type="title"/>
          </p:nvPr>
        </p:nvSpPr>
        <p:spPr>
          <a:xfrm>
            <a:off x="1143000" y="4914855"/>
            <a:ext cx="6858000" cy="7867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100"/>
              <a:t>The Centre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1F6C4D-3791-3E49-693E-B70F43BDD9CE}"/>
              </a:ext>
            </a:extLst>
          </p:cNvPr>
          <p:cNvSpPr txBox="1"/>
          <p:nvPr/>
        </p:nvSpPr>
        <p:spPr>
          <a:xfrm>
            <a:off x="1143000" y="5760282"/>
            <a:ext cx="6858000" cy="571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1600" b="1">
                <a:latin typeface="+mn-lt"/>
              </a:rPr>
              <a:t>https://activity-centres.naycacuk.co.uk/whitemoor-lakes/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7"/>
          <a:stretch>
            <a:fillRect/>
          </a:stretch>
        </p:blipFill>
        <p:spPr bwMode="auto">
          <a:xfrm>
            <a:off x="20" y="10"/>
            <a:ext cx="9143980" cy="460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5" name="Group 2064">
            <a:extLst>
              <a:ext uri="{FF2B5EF4-FFF2-40B4-BE49-F238E27FC236}">
                <a16:creationId xmlns:a16="http://schemas.microsoft.com/office/drawing/2014/main" id="{FB7FB62D-DD5B-C587-F53F-679128D41B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829" y="4525778"/>
            <a:ext cx="9155399" cy="123363"/>
            <a:chOff x="-5025" y="6737718"/>
            <a:chExt cx="12207200" cy="123363"/>
          </a:xfrm>
        </p:grpSpPr>
        <p:sp>
          <p:nvSpPr>
            <p:cNvPr id="2066" name="Rectangle 2065">
              <a:extLst>
                <a:ext uri="{FF2B5EF4-FFF2-40B4-BE49-F238E27FC236}">
                  <a16:creationId xmlns:a16="http://schemas.microsoft.com/office/drawing/2014/main" id="{D474BA53-241B-ACB6-E742-B074F40EB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7" name="Rectangle 2066">
              <a:extLst>
                <a:ext uri="{FF2B5EF4-FFF2-40B4-BE49-F238E27FC236}">
                  <a16:creationId xmlns:a16="http://schemas.microsoft.com/office/drawing/2014/main" id="{3797B091-2608-7480-FE24-507CC5333A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2" name="Picture 2" descr="http://www.acuk.net/sites/default/files/groups/Whitemoor%20Lakes/Lake1_widescre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0838" y="-25795288"/>
            <a:ext cx="114300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07635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6" name="Rectangle 3085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8" name="Rectangle 3087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0" name="Rectangle 3089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2" name="Rectangle 3091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2" descr="http://www.acuk.net/sites/default/files/groups/Pioneer%20Centre/Pioneer%20Centre%20A01%20-%20re-aligne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3" r="23710"/>
          <a:stretch>
            <a:fillRect/>
          </a:stretch>
        </p:blipFill>
        <p:spPr bwMode="auto">
          <a:xfrm>
            <a:off x="608864" y="457200"/>
            <a:ext cx="7926271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2867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8674" name="Picture 2" descr="http://www.acuk.net/sites/default/files/groups/Whitemoor%20Lakes/WML%20Building%20Plan%20-%20May%20%27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" r="4917" b="1"/>
          <a:stretch>
            <a:fillRect/>
          </a:stretch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1BE98808-6383-1DAB-723E-2F64C8C9B00F}"/>
              </a:ext>
            </a:extLst>
          </p:cNvPr>
          <p:cNvSpPr/>
          <p:nvPr/>
        </p:nvSpPr>
        <p:spPr>
          <a:xfrm rot="12701585">
            <a:off x="1619672" y="4869160"/>
            <a:ext cx="1800200" cy="50405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30013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8" b="-2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Rectangle 5126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The Lake (not accessible without an adult)</a:t>
            </a:r>
          </a:p>
        </p:txBody>
      </p:sp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1" name="Straight Connector 5130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448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/>
              <a:t>The Dining Room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D8EB1-699A-F06B-DC1A-022854AC4D2E}"/>
              </a:ext>
            </a:extLst>
          </p:cNvPr>
          <p:cNvSpPr txBox="1"/>
          <p:nvPr/>
        </p:nvSpPr>
        <p:spPr>
          <a:xfrm>
            <a:off x="5940152" y="1628800"/>
            <a:ext cx="2746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Breakfast: 8.30</a:t>
            </a:r>
          </a:p>
          <a:p>
            <a:r>
              <a:rPr lang="en-GB" dirty="0">
                <a:solidFill>
                  <a:schemeClr val="bg1"/>
                </a:solidFill>
              </a:rPr>
              <a:t>Lunch: 1pm</a:t>
            </a:r>
          </a:p>
        </p:txBody>
      </p:sp>
    </p:spTree>
    <p:extLst>
      <p:ext uri="{BB962C8B-B14F-4D97-AF65-F5344CB8AC3E}">
        <p14:creationId xmlns:p14="http://schemas.microsoft.com/office/powerpoint/2010/main" val="58192319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acuk.net/sites/default/files/groups/Pioneer%20Centre/Salad%20Bar%200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Rectangle 1332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200">
                <a:solidFill>
                  <a:schemeClr val="tx1">
                    <a:lumMod val="85000"/>
                    <a:lumOff val="15000"/>
                  </a:schemeClr>
                </a:solidFill>
              </a:rPr>
              <a:t>As well as 3 cooked meals a day, fresh fruit and salad is available at every meal.</a:t>
            </a:r>
          </a:p>
        </p:txBody>
      </p:sp>
      <p:cxnSp>
        <p:nvCxnSpPr>
          <p:cNvPr id="13330" name="Straight Connector 1332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32" name="Straight Connector 1333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012242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99" b="-1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3" name="Rectangle 1025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The central recreation area</a:t>
            </a:r>
          </a:p>
        </p:txBody>
      </p:sp>
      <p:cxnSp>
        <p:nvCxnSpPr>
          <p:cNvPr id="10254" name="Straight Connector 1025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2" name="Straight Connector 1025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64520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r="-1" b="-1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1127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900">
                <a:solidFill>
                  <a:schemeClr val="tx1">
                    <a:lumMod val="85000"/>
                    <a:lumOff val="15000"/>
                  </a:schemeClr>
                </a:solidFill>
              </a:rPr>
              <a:t>We have our own lounge areas in each lodge as well</a:t>
            </a:r>
          </a:p>
        </p:txBody>
      </p:sp>
      <p:cxnSp>
        <p:nvCxnSpPr>
          <p:cNvPr id="11273" name="Straight Connector 1127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5" name="Straight Connector 1127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474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acuk.net/sites/default/files/groups/Pioneer%20Centre/Yukon%20Lodge%20En-suite%20Bedroom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5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922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All bedroom have en-suite bathrooms</a:t>
            </a:r>
          </a:p>
        </p:txBody>
      </p:sp>
      <p:cxnSp>
        <p:nvCxnSpPr>
          <p:cNvPr id="9225" name="Straight Connector 922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7" name="Straight Connector 922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08495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BFB19-296F-4D15-A0C1-15B436AA4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skills they will need before they go</a:t>
            </a:r>
          </a:p>
        </p:txBody>
      </p:sp>
      <p:pic>
        <p:nvPicPr>
          <p:cNvPr id="1026" name="Picture 2" descr="The Magic of Making Your Bed - YouTube">
            <a:extLst>
              <a:ext uri="{FF2B5EF4-FFF2-40B4-BE49-F238E27FC236}">
                <a16:creationId xmlns:a16="http://schemas.microsoft.com/office/drawing/2014/main" id="{5CCF7D8E-996D-437E-B244-5F72AD6FA4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700808"/>
            <a:ext cx="385757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8B9001-9AFB-4FA8-B5A3-2D209B5E9B41}"/>
              </a:ext>
            </a:extLst>
          </p:cNvPr>
          <p:cNvSpPr txBox="1"/>
          <p:nvPr/>
        </p:nvSpPr>
        <p:spPr>
          <a:xfrm>
            <a:off x="5220072" y="2132856"/>
            <a:ext cx="23042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will be required to put on their own duvet covers and make up their bed on arrival</a:t>
            </a:r>
          </a:p>
        </p:txBody>
      </p:sp>
      <p:sp>
        <p:nvSpPr>
          <p:cNvPr id="5" name="AutoShape 4" descr="Cartoon Squeeze Wet Cloth Stock Illustrations – 19 Cartoon Squeeze Wet Cloth  Stock Illustrations, Vectors &amp; Clipart - Dreamstime">
            <a:extLst>
              <a:ext uri="{FF2B5EF4-FFF2-40B4-BE49-F238E27FC236}">
                <a16:creationId xmlns:a16="http://schemas.microsoft.com/office/drawing/2014/main" id="{B353F264-39E0-414E-B9C3-DE530997CC99}"/>
              </a:ext>
            </a:extLst>
          </p:cNvPr>
          <p:cNvSpPr>
            <a:spLocks noChangeAspect="1" noChangeArrowheads="1"/>
          </p:cNvSpPr>
          <p:nvPr/>
        </p:nvSpPr>
        <p:spPr bwMode="auto">
          <a:xfrm flipV="1">
            <a:off x="1259632" y="4725144"/>
            <a:ext cx="1808584" cy="180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89ACF6-F4AF-4FAB-BF55-9BEEF04922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671" b="10101"/>
          <a:stretch/>
        </p:blipFill>
        <p:spPr>
          <a:xfrm>
            <a:off x="971600" y="4139057"/>
            <a:ext cx="3785562" cy="23738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EE9873-CD17-4BB1-A56E-B2A86E0E2BF4}"/>
              </a:ext>
            </a:extLst>
          </p:cNvPr>
          <p:cNvSpPr txBox="1"/>
          <p:nvPr/>
        </p:nvSpPr>
        <p:spPr>
          <a:xfrm>
            <a:off x="5076056" y="4725144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will need to be able to wring out wet clothes and hang them up!</a:t>
            </a:r>
          </a:p>
        </p:txBody>
      </p:sp>
      <p:sp>
        <p:nvSpPr>
          <p:cNvPr id="8" name="AutoShape 6" descr="Line Cartoon clipart - Blue, Product, Font, transparent clip art">
            <a:extLst>
              <a:ext uri="{FF2B5EF4-FFF2-40B4-BE49-F238E27FC236}">
                <a16:creationId xmlns:a16="http://schemas.microsoft.com/office/drawing/2014/main" id="{2C825157-9FFB-41C0-912D-66A71D1D90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61D978-FB41-4C25-8B01-4D44D348EA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7" t="6288" r="23117" b="9042"/>
          <a:stretch/>
        </p:blipFill>
        <p:spPr>
          <a:xfrm>
            <a:off x="7478215" y="3276600"/>
            <a:ext cx="1419396" cy="164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4388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children will have daily room inspections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520" y="1531020"/>
            <a:ext cx="3555434" cy="2665693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08036" y="1556792"/>
            <a:ext cx="3659899" cy="274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4180147" y="1772816"/>
            <a:ext cx="504056" cy="1800200"/>
          </a:xfrm>
          <a:prstGeom prst="line">
            <a:avLst/>
          </a:prstGeom>
          <a:ln w="130175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04567" y="3140968"/>
            <a:ext cx="288032" cy="360040"/>
          </a:xfrm>
          <a:prstGeom prst="line">
            <a:avLst/>
          </a:prstGeom>
          <a:ln w="130175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8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60133" y="4581128"/>
            <a:ext cx="2845931" cy="2075777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060133" y="4581128"/>
            <a:ext cx="2845931" cy="2075777"/>
          </a:xfrm>
          <a:prstGeom prst="line">
            <a:avLst/>
          </a:prstGeom>
          <a:ln w="130175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3060133" y="4581128"/>
            <a:ext cx="2952028" cy="2075777"/>
          </a:xfrm>
          <a:prstGeom prst="line">
            <a:avLst/>
          </a:prstGeom>
          <a:ln w="1301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719978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A3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676BC8-69B3-4D3B-D92F-BAD1B60A26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82600" y="678879"/>
            <a:ext cx="8178799" cy="55002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769283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7FCA2A-8906-58FE-E840-32812C4358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25" r="23754" b="-2"/>
          <a:stretch>
            <a:fillRect/>
          </a:stretch>
        </p:blipFill>
        <p:spPr>
          <a:xfrm>
            <a:off x="20" y="1"/>
            <a:ext cx="3028933" cy="52719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340AA9-CFFA-A32E-EEF5-15045EE399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90" r="11038" b="1"/>
          <a:stretch>
            <a:fillRect/>
          </a:stretch>
        </p:blipFill>
        <p:spPr>
          <a:xfrm>
            <a:off x="3028950" y="1"/>
            <a:ext cx="3057525" cy="52719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87CB90-D82E-DD58-867F-FFEE295A633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719" r="24199" b="2"/>
          <a:stretch>
            <a:fillRect/>
          </a:stretch>
        </p:blipFill>
        <p:spPr>
          <a:xfrm>
            <a:off x="6086469" y="1"/>
            <a:ext cx="3057525" cy="5271924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5260724"/>
            <a:ext cx="9143999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62225"/>
            <a:ext cx="6086474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477" y="5262226"/>
            <a:ext cx="9147477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2" y="5262224"/>
            <a:ext cx="3057522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69003" y="1483311"/>
            <a:ext cx="1594274" cy="9144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98" y="5282206"/>
            <a:ext cx="9144198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063B04-1387-CDCA-6960-B1432C36A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4" y="5588000"/>
            <a:ext cx="5150458" cy="92059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Animal Handling</a:t>
            </a:r>
          </a:p>
        </p:txBody>
      </p:sp>
    </p:spTree>
    <p:extLst>
      <p:ext uri="{BB962C8B-B14F-4D97-AF65-F5344CB8AC3E}">
        <p14:creationId xmlns:p14="http://schemas.microsoft.com/office/powerpoint/2010/main" val="12794067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Kayaking - NAYC-ACUK Activity Centres">
            <a:extLst>
              <a:ext uri="{FF2B5EF4-FFF2-40B4-BE49-F238E27FC236}">
                <a16:creationId xmlns:a16="http://schemas.microsoft.com/office/drawing/2014/main" id="{E8DEB307-10E3-4464-8020-21FE4CB9B86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" r="24523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B3EF43-CBC3-E2AE-953C-7AF0183A0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Kayaking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8403380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95ECAA-4B8C-5F28-47D9-C06CD5BBAF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1333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51F988-4DCC-23E8-E2CF-4BE43E745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Giant Stand-up Paddle boarding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Giant SUP - Whitemoor Lakes">
            <a:extLst>
              <a:ext uri="{FF2B5EF4-FFF2-40B4-BE49-F238E27FC236}">
                <a16:creationId xmlns:a16="http://schemas.microsoft.com/office/drawing/2014/main" id="{B686A34C-490D-D9EC-1A89-7F8EEA22F4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693953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01C416-08C3-C090-D791-821D46033E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0F6D5-7170-C34E-1417-2BCE663F0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High ropes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High ropes at Whitemoor Lakes. - The Streetly Academy | Facebook">
            <a:extLst>
              <a:ext uri="{FF2B5EF4-FFF2-40B4-BE49-F238E27FC236}">
                <a16:creationId xmlns:a16="http://schemas.microsoft.com/office/drawing/2014/main" id="{572BD6AF-F731-3F8A-5FD4-B32CC7C49A8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918219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ip Wire - Whitemoor Lakes">
            <a:extLst>
              <a:ext uri="{FF2B5EF4-FFF2-40B4-BE49-F238E27FC236}">
                <a16:creationId xmlns:a16="http://schemas.microsoft.com/office/drawing/2014/main" id="{453F42EE-ED20-07EE-D8D0-5D26ED92772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r="-1" b="-1"/>
          <a:stretch>
            <a:fillRect/>
          </a:stretch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Rectangle 410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FC6F22-1040-A819-BAF9-E120930A6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Zip wire</a:t>
            </a:r>
          </a:p>
        </p:txBody>
      </p:sp>
      <p:cxnSp>
        <p:nvCxnSpPr>
          <p:cNvPr id="4105" name="Straight Connector 410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7" name="Straight Connector 410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2187037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4" name="Rectangle 14343">
            <a:extLst>
              <a:ext uri="{FF2B5EF4-FFF2-40B4-BE49-F238E27FC236}">
                <a16:creationId xmlns:a16="http://schemas.microsoft.com/office/drawing/2014/main" id="{0A597D97-203B-498B-95D3-E90DC961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90"/>
          <a:stretch>
            <a:fillRect/>
          </a:stretch>
        </p:blipFill>
        <p:spPr bwMode="auto">
          <a:xfrm>
            <a:off x="3200400" y="10"/>
            <a:ext cx="5943600" cy="338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National Memorial Arboretum's field of remembrance opens - BBC News">
            <a:extLst>
              <a:ext uri="{FF2B5EF4-FFF2-40B4-BE49-F238E27FC236}">
                <a16:creationId xmlns:a16="http://schemas.microsoft.com/office/drawing/2014/main" id="{A7E8CEB3-82FB-B598-7D1A-5061DFDF3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84" b="1"/>
          <a:stretch>
            <a:fillRect/>
          </a:stretch>
        </p:blipFill>
        <p:spPr bwMode="auto">
          <a:xfrm>
            <a:off x="3488187" y="3474720"/>
            <a:ext cx="5666874" cy="338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4346" name="Freeform: Shape 14345">
            <a:extLst>
              <a:ext uri="{FF2B5EF4-FFF2-40B4-BE49-F238E27FC236}">
                <a16:creationId xmlns:a16="http://schemas.microsoft.com/office/drawing/2014/main" id="{6A6EF10E-DF41-4BD3-8EB4-6F646531DC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83204" cy="6858000"/>
          </a:xfrm>
          <a:custGeom>
            <a:avLst/>
            <a:gdLst>
              <a:gd name="connsiteX0" fmla="*/ 0 w 6244272"/>
              <a:gd name="connsiteY0" fmla="*/ 0 h 6858000"/>
              <a:gd name="connsiteX1" fmla="*/ 732568 w 6244272"/>
              <a:gd name="connsiteY1" fmla="*/ 0 h 6858000"/>
              <a:gd name="connsiteX2" fmla="*/ 947849 w 6244272"/>
              <a:gd name="connsiteY2" fmla="*/ 0 h 6858000"/>
              <a:gd name="connsiteX3" fmla="*/ 1823619 w 6244272"/>
              <a:gd name="connsiteY3" fmla="*/ 0 h 6858000"/>
              <a:gd name="connsiteX4" fmla="*/ 5235673 w 6244272"/>
              <a:gd name="connsiteY4" fmla="*/ 0 h 6858000"/>
              <a:gd name="connsiteX5" fmla="*/ 4933297 w 6244272"/>
              <a:gd name="connsiteY5" fmla="*/ 110269 h 6858000"/>
              <a:gd name="connsiteX6" fmla="*/ 4976910 w 6244272"/>
              <a:gd name="connsiteY6" fmla="*/ 135168 h 6858000"/>
              <a:gd name="connsiteX7" fmla="*/ 5238580 w 6244272"/>
              <a:gd name="connsiteY7" fmla="*/ 71141 h 6858000"/>
              <a:gd name="connsiteX8" fmla="*/ 5290914 w 6244272"/>
              <a:gd name="connsiteY8" fmla="*/ 88927 h 6858000"/>
              <a:gd name="connsiteX9" fmla="*/ 5264747 w 6244272"/>
              <a:gd name="connsiteY9" fmla="*/ 163625 h 6858000"/>
              <a:gd name="connsiteX10" fmla="*/ 5151357 w 6244272"/>
              <a:gd name="connsiteY10" fmla="*/ 192082 h 6858000"/>
              <a:gd name="connsiteX11" fmla="*/ 4974002 w 6244272"/>
              <a:gd name="connsiteY11" fmla="*/ 373491 h 6858000"/>
              <a:gd name="connsiteX12" fmla="*/ 5241488 w 6244272"/>
              <a:gd name="connsiteY12" fmla="*/ 352148 h 6858000"/>
              <a:gd name="connsiteX13" fmla="*/ 5288007 w 6244272"/>
              <a:gd name="connsiteY13" fmla="*/ 394834 h 6858000"/>
              <a:gd name="connsiteX14" fmla="*/ 5305452 w 6244272"/>
              <a:gd name="connsiteY14" fmla="*/ 451747 h 6858000"/>
              <a:gd name="connsiteX15" fmla="*/ 5383953 w 6244272"/>
              <a:gd name="connsiteY15" fmla="*/ 359262 h 6858000"/>
              <a:gd name="connsiteX16" fmla="*/ 5450825 w 6244272"/>
              <a:gd name="connsiteY16" fmla="*/ 334364 h 6858000"/>
              <a:gd name="connsiteX17" fmla="*/ 5471177 w 6244272"/>
              <a:gd name="connsiteY17" fmla="*/ 416176 h 6858000"/>
              <a:gd name="connsiteX18" fmla="*/ 5410121 w 6244272"/>
              <a:gd name="connsiteY18" fmla="*/ 505101 h 6858000"/>
              <a:gd name="connsiteX19" fmla="*/ 5247303 w 6244272"/>
              <a:gd name="connsiteY19" fmla="*/ 558458 h 6858000"/>
              <a:gd name="connsiteX20" fmla="*/ 5421750 w 6244272"/>
              <a:gd name="connsiteY20" fmla="*/ 558458 h 6858000"/>
              <a:gd name="connsiteX21" fmla="*/ 5622364 w 6244272"/>
              <a:gd name="connsiteY21" fmla="*/ 522887 h 6858000"/>
              <a:gd name="connsiteX22" fmla="*/ 5834608 w 6244272"/>
              <a:gd name="connsiteY22" fmla="*/ 533558 h 6858000"/>
              <a:gd name="connsiteX23" fmla="*/ 6035223 w 6244272"/>
              <a:gd name="connsiteY23" fmla="*/ 462417 h 6858000"/>
              <a:gd name="connsiteX24" fmla="*/ 6238745 w 6244272"/>
              <a:gd name="connsiteY24" fmla="*/ 465975 h 6858000"/>
              <a:gd name="connsiteX25" fmla="*/ 5337434 w 6244272"/>
              <a:gd name="connsiteY25" fmla="*/ 910606 h 6858000"/>
              <a:gd name="connsiteX26" fmla="*/ 5381046 w 6244272"/>
              <a:gd name="connsiteY26" fmla="*/ 921277 h 6858000"/>
              <a:gd name="connsiteX27" fmla="*/ 5439195 w 6244272"/>
              <a:gd name="connsiteY27" fmla="*/ 949734 h 6858000"/>
              <a:gd name="connsiteX28" fmla="*/ 5395583 w 6244272"/>
              <a:gd name="connsiteY28" fmla="*/ 1006647 h 6858000"/>
              <a:gd name="connsiteX29" fmla="*/ 5160079 w 6244272"/>
              <a:gd name="connsiteY29" fmla="*/ 1113358 h 6858000"/>
              <a:gd name="connsiteX30" fmla="*/ 5101930 w 6244272"/>
              <a:gd name="connsiteY30" fmla="*/ 1220069 h 6858000"/>
              <a:gd name="connsiteX31" fmla="*/ 5174617 w 6244272"/>
              <a:gd name="connsiteY31" fmla="*/ 1209399 h 6858000"/>
              <a:gd name="connsiteX32" fmla="*/ 5238580 w 6244272"/>
              <a:gd name="connsiteY32" fmla="*/ 1230741 h 6858000"/>
              <a:gd name="connsiteX33" fmla="*/ 5212414 w 6244272"/>
              <a:gd name="connsiteY33" fmla="*/ 1365909 h 6858000"/>
              <a:gd name="connsiteX34" fmla="*/ 4878056 w 6244272"/>
              <a:gd name="connsiteY34" fmla="*/ 1540204 h 6858000"/>
              <a:gd name="connsiteX35" fmla="*/ 4848982 w 6244272"/>
              <a:gd name="connsiteY35" fmla="*/ 1597117 h 6858000"/>
              <a:gd name="connsiteX36" fmla="*/ 4889686 w 6244272"/>
              <a:gd name="connsiteY36" fmla="*/ 1636245 h 6858000"/>
              <a:gd name="connsiteX37" fmla="*/ 4997261 w 6244272"/>
              <a:gd name="connsiteY37" fmla="*/ 1657587 h 6858000"/>
              <a:gd name="connsiteX38" fmla="*/ 4846074 w 6244272"/>
              <a:gd name="connsiteY38" fmla="*/ 1849668 h 6858000"/>
              <a:gd name="connsiteX39" fmla="*/ 4790832 w 6244272"/>
              <a:gd name="connsiteY39" fmla="*/ 1903025 h 6858000"/>
              <a:gd name="connsiteX40" fmla="*/ 4694886 w 6244272"/>
              <a:gd name="connsiteY40" fmla="*/ 1984836 h 6858000"/>
              <a:gd name="connsiteX41" fmla="*/ 4694886 w 6244272"/>
              <a:gd name="connsiteY41" fmla="*/ 2013292 h 6858000"/>
              <a:gd name="connsiteX42" fmla="*/ 4822814 w 6244272"/>
              <a:gd name="connsiteY42" fmla="*/ 2102219 h 6858000"/>
              <a:gd name="connsiteX43" fmla="*/ 5055411 w 6244272"/>
              <a:gd name="connsiteY43" fmla="*/ 2077320 h 6858000"/>
              <a:gd name="connsiteX44" fmla="*/ 4712331 w 6244272"/>
              <a:gd name="connsiteY44" fmla="*/ 2208931 h 6858000"/>
              <a:gd name="connsiteX45" fmla="*/ 5822979 w 6244272"/>
              <a:gd name="connsiteY45" fmla="*/ 1892353 h 6858000"/>
              <a:gd name="connsiteX46" fmla="*/ 5753200 w 6244272"/>
              <a:gd name="connsiteY46" fmla="*/ 1974165 h 6858000"/>
              <a:gd name="connsiteX47" fmla="*/ 5363601 w 6244272"/>
              <a:gd name="connsiteY47" fmla="*/ 2191146 h 6858000"/>
              <a:gd name="connsiteX48" fmla="*/ 5253118 w 6244272"/>
              <a:gd name="connsiteY48" fmla="*/ 2326314 h 6858000"/>
              <a:gd name="connsiteX49" fmla="*/ 5136819 w 6244272"/>
              <a:gd name="connsiteY49" fmla="*/ 2401012 h 6858000"/>
              <a:gd name="connsiteX50" fmla="*/ 4974002 w 6244272"/>
              <a:gd name="connsiteY50" fmla="*/ 2401012 h 6858000"/>
              <a:gd name="connsiteX51" fmla="*/ 4857704 w 6244272"/>
              <a:gd name="connsiteY51" fmla="*/ 2518395 h 6858000"/>
              <a:gd name="connsiteX52" fmla="*/ 4976910 w 6244272"/>
              <a:gd name="connsiteY52" fmla="*/ 2543294 h 6858000"/>
              <a:gd name="connsiteX53" fmla="*/ 5116467 w 6244272"/>
              <a:gd name="connsiteY53" fmla="*/ 2525509 h 6858000"/>
              <a:gd name="connsiteX54" fmla="*/ 5273470 w 6244272"/>
              <a:gd name="connsiteY54" fmla="*/ 2564636 h 6858000"/>
              <a:gd name="connsiteX55" fmla="*/ 5418843 w 6244272"/>
              <a:gd name="connsiteY55" fmla="*/ 2532623 h 6858000"/>
              <a:gd name="connsiteX56" fmla="*/ 5593290 w 6244272"/>
              <a:gd name="connsiteY56" fmla="*/ 2553965 h 6858000"/>
              <a:gd name="connsiteX57" fmla="*/ 5648532 w 6244272"/>
              <a:gd name="connsiteY57" fmla="*/ 2692689 h 6858000"/>
              <a:gd name="connsiteX58" fmla="*/ 5665976 w 6244272"/>
              <a:gd name="connsiteY58" fmla="*/ 2703362 h 6858000"/>
              <a:gd name="connsiteX59" fmla="*/ 5988704 w 6244272"/>
              <a:gd name="connsiteY59" fmla="*/ 2923898 h 6858000"/>
              <a:gd name="connsiteX60" fmla="*/ 6078835 w 6244272"/>
              <a:gd name="connsiteY60" fmla="*/ 2941684 h 6858000"/>
              <a:gd name="connsiteX61" fmla="*/ 5546771 w 6244272"/>
              <a:gd name="connsiteY61" fmla="*/ 3329402 h 6858000"/>
              <a:gd name="connsiteX62" fmla="*/ 5904388 w 6244272"/>
              <a:gd name="connsiteY62" fmla="*/ 3229805 h 6858000"/>
              <a:gd name="connsiteX63" fmla="*/ 5953814 w 6244272"/>
              <a:gd name="connsiteY63" fmla="*/ 3393429 h 6858000"/>
              <a:gd name="connsiteX64" fmla="*/ 5785182 w 6244272"/>
              <a:gd name="connsiteY64" fmla="*/ 3539269 h 6858000"/>
              <a:gd name="connsiteX65" fmla="*/ 5724125 w 6244272"/>
              <a:gd name="connsiteY65" fmla="*/ 3827390 h 6858000"/>
              <a:gd name="connsiteX66" fmla="*/ 5753200 w 6244272"/>
              <a:gd name="connsiteY66" fmla="*/ 4090612 h 6858000"/>
              <a:gd name="connsiteX67" fmla="*/ 5825886 w 6244272"/>
              <a:gd name="connsiteY67" fmla="*/ 4172424 h 6858000"/>
              <a:gd name="connsiteX68" fmla="*/ 5930554 w 6244272"/>
              <a:gd name="connsiteY68" fmla="*/ 4321821 h 6858000"/>
              <a:gd name="connsiteX69" fmla="*/ 5994519 w 6244272"/>
              <a:gd name="connsiteY69" fmla="*/ 4414305 h 6858000"/>
              <a:gd name="connsiteX70" fmla="*/ 6218393 w 6244272"/>
              <a:gd name="connsiteY70" fmla="*/ 4378734 h 6858000"/>
              <a:gd name="connsiteX71" fmla="*/ 5918925 w 6244272"/>
              <a:gd name="connsiteY71" fmla="*/ 4613499 h 6858000"/>
              <a:gd name="connsiteX72" fmla="*/ 6160243 w 6244272"/>
              <a:gd name="connsiteY72" fmla="*/ 4585042 h 6858000"/>
              <a:gd name="connsiteX73" fmla="*/ 6238745 w 6244272"/>
              <a:gd name="connsiteY73" fmla="*/ 4602828 h 6858000"/>
              <a:gd name="connsiteX74" fmla="*/ 6195133 w 6244272"/>
              <a:gd name="connsiteY74" fmla="*/ 4677526 h 6858000"/>
              <a:gd name="connsiteX75" fmla="*/ 6017778 w 6244272"/>
              <a:gd name="connsiteY75" fmla="*/ 4805580 h 6858000"/>
              <a:gd name="connsiteX76" fmla="*/ 5651439 w 6244272"/>
              <a:gd name="connsiteY76" fmla="*/ 5154171 h 6858000"/>
              <a:gd name="connsiteX77" fmla="*/ 6006149 w 6244272"/>
              <a:gd name="connsiteY77" fmla="*/ 4994104 h 6858000"/>
              <a:gd name="connsiteX78" fmla="*/ 5633994 w 6244272"/>
              <a:gd name="connsiteY78" fmla="*/ 5353367 h 6858000"/>
              <a:gd name="connsiteX79" fmla="*/ 5552586 w 6244272"/>
              <a:gd name="connsiteY79" fmla="*/ 5474306 h 6858000"/>
              <a:gd name="connsiteX80" fmla="*/ 5383953 w 6244272"/>
              <a:gd name="connsiteY80" fmla="*/ 5769542 h 6858000"/>
              <a:gd name="connsiteX81" fmla="*/ 5392675 w 6244272"/>
              <a:gd name="connsiteY81" fmla="*/ 5801555 h 6858000"/>
              <a:gd name="connsiteX82" fmla="*/ 5584568 w 6244272"/>
              <a:gd name="connsiteY82" fmla="*/ 5755314 h 6858000"/>
              <a:gd name="connsiteX83" fmla="*/ 5334526 w 6244272"/>
              <a:gd name="connsiteY83" fmla="*/ 6004307 h 6858000"/>
              <a:gd name="connsiteX84" fmla="*/ 5075763 w 6244272"/>
              <a:gd name="connsiteY84" fmla="*/ 6196388 h 6858000"/>
              <a:gd name="connsiteX85" fmla="*/ 5258933 w 6244272"/>
              <a:gd name="connsiteY85" fmla="*/ 6167932 h 6858000"/>
              <a:gd name="connsiteX86" fmla="*/ 5511881 w 6244272"/>
              <a:gd name="connsiteY86" fmla="*/ 6057663 h 6858000"/>
              <a:gd name="connsiteX87" fmla="*/ 5599105 w 6244272"/>
              <a:gd name="connsiteY87" fmla="*/ 6100347 h 6858000"/>
              <a:gd name="connsiteX88" fmla="*/ 5360693 w 6244272"/>
              <a:gd name="connsiteY88" fmla="*/ 6281757 h 6858000"/>
              <a:gd name="connsiteX89" fmla="*/ 5224043 w 6244272"/>
              <a:gd name="connsiteY89" fmla="*/ 6367127 h 6858000"/>
              <a:gd name="connsiteX90" fmla="*/ 5168801 w 6244272"/>
              <a:gd name="connsiteY90" fmla="*/ 6431153 h 6858000"/>
              <a:gd name="connsiteX91" fmla="*/ 5011799 w 6244272"/>
              <a:gd name="connsiteY91" fmla="*/ 6658805 h 6858000"/>
              <a:gd name="connsiteX92" fmla="*/ 4651275 w 6244272"/>
              <a:gd name="connsiteY92" fmla="*/ 6858000 h 6858000"/>
              <a:gd name="connsiteX93" fmla="*/ 1823619 w 6244272"/>
              <a:gd name="connsiteY93" fmla="*/ 6858000 h 6858000"/>
              <a:gd name="connsiteX94" fmla="*/ 947849 w 6244272"/>
              <a:gd name="connsiteY94" fmla="*/ 6858000 h 6858000"/>
              <a:gd name="connsiteX95" fmla="*/ 732568 w 6244272"/>
              <a:gd name="connsiteY95" fmla="*/ 6858000 h 6858000"/>
              <a:gd name="connsiteX96" fmla="*/ 0 w 6244272"/>
              <a:gd name="connsiteY9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244272" h="6858000">
                <a:moveTo>
                  <a:pt x="0" y="0"/>
                </a:moveTo>
                <a:lnTo>
                  <a:pt x="732568" y="0"/>
                </a:lnTo>
                <a:lnTo>
                  <a:pt x="947849" y="0"/>
                </a:lnTo>
                <a:lnTo>
                  <a:pt x="1823619" y="0"/>
                </a:lnTo>
                <a:lnTo>
                  <a:pt x="5235673" y="0"/>
                </a:lnTo>
                <a:cubicBezTo>
                  <a:pt x="5133912" y="35571"/>
                  <a:pt x="5035058" y="78255"/>
                  <a:pt x="4933297" y="110269"/>
                </a:cubicBezTo>
                <a:cubicBezTo>
                  <a:pt x="4947835" y="145839"/>
                  <a:pt x="4962372" y="138725"/>
                  <a:pt x="4976910" y="135168"/>
                </a:cubicBezTo>
                <a:cubicBezTo>
                  <a:pt x="5064133" y="120941"/>
                  <a:pt x="5154264" y="110269"/>
                  <a:pt x="5238580" y="71141"/>
                </a:cubicBezTo>
                <a:cubicBezTo>
                  <a:pt x="5258933" y="64027"/>
                  <a:pt x="5282192" y="64027"/>
                  <a:pt x="5290914" y="88927"/>
                </a:cubicBezTo>
                <a:cubicBezTo>
                  <a:pt x="5305452" y="124497"/>
                  <a:pt x="5285100" y="145839"/>
                  <a:pt x="5264747" y="163625"/>
                </a:cubicBezTo>
                <a:cubicBezTo>
                  <a:pt x="5229858" y="195638"/>
                  <a:pt x="5189154" y="188525"/>
                  <a:pt x="5151357" y="192082"/>
                </a:cubicBezTo>
                <a:cubicBezTo>
                  <a:pt x="5046689" y="209867"/>
                  <a:pt x="4997261" y="259665"/>
                  <a:pt x="4974002" y="373491"/>
                </a:cubicBezTo>
                <a:cubicBezTo>
                  <a:pt x="5064133" y="327250"/>
                  <a:pt x="5154264" y="384162"/>
                  <a:pt x="5241488" y="352148"/>
                </a:cubicBezTo>
                <a:cubicBezTo>
                  <a:pt x="5264747" y="345034"/>
                  <a:pt x="5299637" y="355706"/>
                  <a:pt x="5288007" y="394834"/>
                </a:cubicBezTo>
                <a:cubicBezTo>
                  <a:pt x="5276378" y="430405"/>
                  <a:pt x="5238580" y="458860"/>
                  <a:pt x="5305452" y="451747"/>
                </a:cubicBezTo>
                <a:cubicBezTo>
                  <a:pt x="5354879" y="448189"/>
                  <a:pt x="5369416" y="405504"/>
                  <a:pt x="5383953" y="359262"/>
                </a:cubicBezTo>
                <a:cubicBezTo>
                  <a:pt x="5395583" y="334364"/>
                  <a:pt x="5427565" y="320135"/>
                  <a:pt x="5450825" y="334364"/>
                </a:cubicBezTo>
                <a:cubicBezTo>
                  <a:pt x="5479899" y="348592"/>
                  <a:pt x="5471177" y="387720"/>
                  <a:pt x="5471177" y="416176"/>
                </a:cubicBezTo>
                <a:cubicBezTo>
                  <a:pt x="5474085" y="469532"/>
                  <a:pt x="5450825" y="494431"/>
                  <a:pt x="5410121" y="505101"/>
                </a:cubicBezTo>
                <a:cubicBezTo>
                  <a:pt x="5360693" y="519330"/>
                  <a:pt x="5311267" y="537116"/>
                  <a:pt x="5247303" y="558458"/>
                </a:cubicBezTo>
                <a:cubicBezTo>
                  <a:pt x="5317082" y="594028"/>
                  <a:pt x="5369416" y="586915"/>
                  <a:pt x="5421750" y="558458"/>
                </a:cubicBezTo>
                <a:cubicBezTo>
                  <a:pt x="5485714" y="526444"/>
                  <a:pt x="5570030" y="483759"/>
                  <a:pt x="5622364" y="522887"/>
                </a:cubicBezTo>
                <a:cubicBezTo>
                  <a:pt x="5700865" y="579800"/>
                  <a:pt x="5764829" y="544229"/>
                  <a:pt x="5834608" y="533558"/>
                </a:cubicBezTo>
                <a:cubicBezTo>
                  <a:pt x="5979982" y="512216"/>
                  <a:pt x="5889850" y="480203"/>
                  <a:pt x="6035223" y="462417"/>
                </a:cubicBezTo>
                <a:cubicBezTo>
                  <a:pt x="6093372" y="455303"/>
                  <a:pt x="6154429" y="426847"/>
                  <a:pt x="6238745" y="465975"/>
                </a:cubicBezTo>
                <a:cubicBezTo>
                  <a:pt x="5857868" y="672284"/>
                  <a:pt x="5677606" y="658055"/>
                  <a:pt x="5337434" y="910606"/>
                </a:cubicBezTo>
                <a:cubicBezTo>
                  <a:pt x="5351971" y="935506"/>
                  <a:pt x="5366508" y="924835"/>
                  <a:pt x="5381046" y="921277"/>
                </a:cubicBezTo>
                <a:cubicBezTo>
                  <a:pt x="5404305" y="917720"/>
                  <a:pt x="5433380" y="903491"/>
                  <a:pt x="5439195" y="949734"/>
                </a:cubicBezTo>
                <a:cubicBezTo>
                  <a:pt x="5442103" y="985305"/>
                  <a:pt x="5424657" y="1003089"/>
                  <a:pt x="5395583" y="1006647"/>
                </a:cubicBezTo>
                <a:cubicBezTo>
                  <a:pt x="5311267" y="1020875"/>
                  <a:pt x="5235673" y="1070674"/>
                  <a:pt x="5160079" y="1113358"/>
                </a:cubicBezTo>
                <a:cubicBezTo>
                  <a:pt x="5125190" y="1131144"/>
                  <a:pt x="5087393" y="1156043"/>
                  <a:pt x="5101930" y="1220069"/>
                </a:cubicBezTo>
                <a:cubicBezTo>
                  <a:pt x="5131004" y="1237855"/>
                  <a:pt x="5151357" y="1212955"/>
                  <a:pt x="5174617" y="1209399"/>
                </a:cubicBezTo>
                <a:cubicBezTo>
                  <a:pt x="5197876" y="1205842"/>
                  <a:pt x="5253118" y="1220069"/>
                  <a:pt x="5238580" y="1230741"/>
                </a:cubicBezTo>
                <a:cubicBezTo>
                  <a:pt x="5171709" y="1269868"/>
                  <a:pt x="5293822" y="1365909"/>
                  <a:pt x="5212414" y="1365909"/>
                </a:cubicBezTo>
                <a:cubicBezTo>
                  <a:pt x="5078671" y="1365909"/>
                  <a:pt x="5005984" y="1536647"/>
                  <a:pt x="4878056" y="1540204"/>
                </a:cubicBezTo>
                <a:cubicBezTo>
                  <a:pt x="4857704" y="1540204"/>
                  <a:pt x="4848982" y="1572219"/>
                  <a:pt x="4848982" y="1597117"/>
                </a:cubicBezTo>
                <a:cubicBezTo>
                  <a:pt x="4848982" y="1629132"/>
                  <a:pt x="4869333" y="1632688"/>
                  <a:pt x="4889686" y="1636245"/>
                </a:cubicBezTo>
                <a:cubicBezTo>
                  <a:pt x="4921668" y="1639802"/>
                  <a:pt x="4956557" y="1597117"/>
                  <a:pt x="4997261" y="1657587"/>
                </a:cubicBezTo>
                <a:cubicBezTo>
                  <a:pt x="4921668" y="1693158"/>
                  <a:pt x="4843167" y="1728729"/>
                  <a:pt x="4846074" y="1849668"/>
                </a:cubicBezTo>
                <a:cubicBezTo>
                  <a:pt x="4846074" y="1881683"/>
                  <a:pt x="4814092" y="1895910"/>
                  <a:pt x="4790832" y="1903025"/>
                </a:cubicBezTo>
                <a:cubicBezTo>
                  <a:pt x="4750128" y="1917252"/>
                  <a:pt x="4718146" y="1938595"/>
                  <a:pt x="4694886" y="1984836"/>
                </a:cubicBezTo>
                <a:cubicBezTo>
                  <a:pt x="4694886" y="1995507"/>
                  <a:pt x="4694886" y="2002622"/>
                  <a:pt x="4694886" y="2013292"/>
                </a:cubicBezTo>
                <a:cubicBezTo>
                  <a:pt x="4700701" y="2123562"/>
                  <a:pt x="4758850" y="2120004"/>
                  <a:pt x="4822814" y="2102219"/>
                </a:cubicBezTo>
                <a:cubicBezTo>
                  <a:pt x="4898408" y="2080877"/>
                  <a:pt x="4974002" y="2038192"/>
                  <a:pt x="5055411" y="2077320"/>
                </a:cubicBezTo>
                <a:cubicBezTo>
                  <a:pt x="4942020" y="2130676"/>
                  <a:pt x="4817000" y="2134233"/>
                  <a:pt x="4712331" y="2208931"/>
                </a:cubicBezTo>
                <a:cubicBezTo>
                  <a:pt x="5101930" y="2223159"/>
                  <a:pt x="5445010" y="1984836"/>
                  <a:pt x="5822979" y="1892353"/>
                </a:cubicBezTo>
                <a:cubicBezTo>
                  <a:pt x="5811349" y="1952823"/>
                  <a:pt x="5779367" y="1967051"/>
                  <a:pt x="5753200" y="1974165"/>
                </a:cubicBezTo>
                <a:cubicBezTo>
                  <a:pt x="5613642" y="2020407"/>
                  <a:pt x="5491529" y="2112891"/>
                  <a:pt x="5363601" y="2191146"/>
                </a:cubicBezTo>
                <a:cubicBezTo>
                  <a:pt x="5311267" y="2223159"/>
                  <a:pt x="5273470" y="2258731"/>
                  <a:pt x="5253118" y="2326314"/>
                </a:cubicBezTo>
                <a:cubicBezTo>
                  <a:pt x="5235673" y="2390340"/>
                  <a:pt x="5200783" y="2418796"/>
                  <a:pt x="5136819" y="2401012"/>
                </a:cubicBezTo>
                <a:cubicBezTo>
                  <a:pt x="5084485" y="2386784"/>
                  <a:pt x="5029243" y="2393898"/>
                  <a:pt x="4974002" y="2401012"/>
                </a:cubicBezTo>
                <a:cubicBezTo>
                  <a:pt x="4912946" y="2408126"/>
                  <a:pt x="4843167" y="2479267"/>
                  <a:pt x="4857704" y="2518395"/>
                </a:cubicBezTo>
                <a:cubicBezTo>
                  <a:pt x="4886778" y="2582422"/>
                  <a:pt x="4936205" y="2550408"/>
                  <a:pt x="4976910" y="2543294"/>
                </a:cubicBezTo>
                <a:cubicBezTo>
                  <a:pt x="5026336" y="2536181"/>
                  <a:pt x="5116467" y="2518395"/>
                  <a:pt x="5116467" y="2525509"/>
                </a:cubicBezTo>
                <a:cubicBezTo>
                  <a:pt x="5148450" y="2685576"/>
                  <a:pt x="5221136" y="2564636"/>
                  <a:pt x="5273470" y="2564636"/>
                </a:cubicBezTo>
                <a:cubicBezTo>
                  <a:pt x="5322897" y="2564636"/>
                  <a:pt x="5372323" y="2546851"/>
                  <a:pt x="5418843" y="2532623"/>
                </a:cubicBezTo>
                <a:cubicBezTo>
                  <a:pt x="5479899" y="2514837"/>
                  <a:pt x="5535140" y="2546851"/>
                  <a:pt x="5593290" y="2553965"/>
                </a:cubicBezTo>
                <a:cubicBezTo>
                  <a:pt x="5645624" y="2561080"/>
                  <a:pt x="5616550" y="2653563"/>
                  <a:pt x="5648532" y="2692689"/>
                </a:cubicBezTo>
                <a:cubicBezTo>
                  <a:pt x="5654346" y="2703362"/>
                  <a:pt x="5660161" y="2703362"/>
                  <a:pt x="5665976" y="2703362"/>
                </a:cubicBezTo>
                <a:cubicBezTo>
                  <a:pt x="5683421" y="2980812"/>
                  <a:pt x="5988704" y="2913227"/>
                  <a:pt x="5988704" y="2923898"/>
                </a:cubicBezTo>
                <a:cubicBezTo>
                  <a:pt x="6014871" y="2941684"/>
                  <a:pt x="6046853" y="2899000"/>
                  <a:pt x="6078835" y="2941684"/>
                </a:cubicBezTo>
                <a:cubicBezTo>
                  <a:pt x="5942185" y="3137322"/>
                  <a:pt x="5732847" y="3183563"/>
                  <a:pt x="5546771" y="3329402"/>
                </a:cubicBezTo>
                <a:cubicBezTo>
                  <a:pt x="5700865" y="3379202"/>
                  <a:pt x="5790997" y="3208463"/>
                  <a:pt x="5904388" y="3229805"/>
                </a:cubicBezTo>
                <a:cubicBezTo>
                  <a:pt x="5959629" y="3283162"/>
                  <a:pt x="5793904" y="3368530"/>
                  <a:pt x="5953814" y="3393429"/>
                </a:cubicBezTo>
                <a:cubicBezTo>
                  <a:pt x="5884036" y="3439672"/>
                  <a:pt x="5834608" y="3485914"/>
                  <a:pt x="5785182" y="3539269"/>
                </a:cubicBezTo>
                <a:cubicBezTo>
                  <a:pt x="5700865" y="3635309"/>
                  <a:pt x="5683421" y="3699337"/>
                  <a:pt x="5724125" y="3827390"/>
                </a:cubicBezTo>
                <a:cubicBezTo>
                  <a:pt x="5750293" y="3912759"/>
                  <a:pt x="5788089" y="3991015"/>
                  <a:pt x="5753200" y="4090612"/>
                </a:cubicBezTo>
                <a:cubicBezTo>
                  <a:pt x="5729940" y="4158196"/>
                  <a:pt x="5738663" y="4204438"/>
                  <a:pt x="5825886" y="4172424"/>
                </a:cubicBezTo>
                <a:cubicBezTo>
                  <a:pt x="5918925" y="4140411"/>
                  <a:pt x="5953814" y="4200882"/>
                  <a:pt x="5930554" y="4321821"/>
                </a:cubicBezTo>
                <a:cubicBezTo>
                  <a:pt x="5916018" y="4400076"/>
                  <a:pt x="5930554" y="4424975"/>
                  <a:pt x="5994519" y="4414305"/>
                </a:cubicBezTo>
                <a:cubicBezTo>
                  <a:pt x="6064297" y="4403633"/>
                  <a:pt x="6131169" y="4353835"/>
                  <a:pt x="6218393" y="4378734"/>
                </a:cubicBezTo>
                <a:cubicBezTo>
                  <a:pt x="6148614" y="4521016"/>
                  <a:pt x="6000333" y="4478331"/>
                  <a:pt x="5918925" y="4613499"/>
                </a:cubicBezTo>
                <a:cubicBezTo>
                  <a:pt x="6014871" y="4613499"/>
                  <a:pt x="6090465" y="4613499"/>
                  <a:pt x="6160243" y="4585042"/>
                </a:cubicBezTo>
                <a:cubicBezTo>
                  <a:pt x="6189318" y="4574373"/>
                  <a:pt x="6221300" y="4560144"/>
                  <a:pt x="6238745" y="4602828"/>
                </a:cubicBezTo>
                <a:cubicBezTo>
                  <a:pt x="6259098" y="4652628"/>
                  <a:pt x="6218393" y="4670412"/>
                  <a:pt x="6195133" y="4677526"/>
                </a:cubicBezTo>
                <a:cubicBezTo>
                  <a:pt x="6128261" y="4702425"/>
                  <a:pt x="6075928" y="4759339"/>
                  <a:pt x="6017778" y="4805580"/>
                </a:cubicBezTo>
                <a:cubicBezTo>
                  <a:pt x="5892758" y="4905177"/>
                  <a:pt x="5756107" y="4990547"/>
                  <a:pt x="5651439" y="5154171"/>
                </a:cubicBezTo>
                <a:cubicBezTo>
                  <a:pt x="5782275" y="5111487"/>
                  <a:pt x="5881128" y="5011889"/>
                  <a:pt x="6006149" y="4994104"/>
                </a:cubicBezTo>
                <a:cubicBezTo>
                  <a:pt x="5898572" y="5143500"/>
                  <a:pt x="5761922" y="5243097"/>
                  <a:pt x="5633994" y="5353367"/>
                </a:cubicBezTo>
                <a:cubicBezTo>
                  <a:pt x="5596197" y="5385379"/>
                  <a:pt x="5558400" y="5406721"/>
                  <a:pt x="5552586" y="5474306"/>
                </a:cubicBezTo>
                <a:cubicBezTo>
                  <a:pt x="5535140" y="5605917"/>
                  <a:pt x="5488622" y="5712629"/>
                  <a:pt x="5383953" y="5769542"/>
                </a:cubicBezTo>
                <a:cubicBezTo>
                  <a:pt x="5383953" y="5769542"/>
                  <a:pt x="5389768" y="5790884"/>
                  <a:pt x="5392675" y="5801555"/>
                </a:cubicBezTo>
                <a:cubicBezTo>
                  <a:pt x="5456640" y="5805112"/>
                  <a:pt x="5506066" y="5726858"/>
                  <a:pt x="5584568" y="5755314"/>
                </a:cubicBezTo>
                <a:cubicBezTo>
                  <a:pt x="5506066" y="5862025"/>
                  <a:pt x="5442103" y="5954508"/>
                  <a:pt x="5334526" y="6004307"/>
                </a:cubicBezTo>
                <a:cubicBezTo>
                  <a:pt x="5247303" y="6043434"/>
                  <a:pt x="5139727" y="6068335"/>
                  <a:pt x="5075763" y="6196388"/>
                </a:cubicBezTo>
                <a:cubicBezTo>
                  <a:pt x="5148450" y="6221287"/>
                  <a:pt x="5203691" y="6189274"/>
                  <a:pt x="5258933" y="6167932"/>
                </a:cubicBezTo>
                <a:cubicBezTo>
                  <a:pt x="5343249" y="6132361"/>
                  <a:pt x="5427565" y="6093234"/>
                  <a:pt x="5511881" y="6057663"/>
                </a:cubicBezTo>
                <a:cubicBezTo>
                  <a:pt x="5543864" y="6043434"/>
                  <a:pt x="5578753" y="6036320"/>
                  <a:pt x="5599105" y="6100347"/>
                </a:cubicBezTo>
                <a:cubicBezTo>
                  <a:pt x="5491529" y="6114575"/>
                  <a:pt x="5427565" y="6199945"/>
                  <a:pt x="5360693" y="6281757"/>
                </a:cubicBezTo>
                <a:cubicBezTo>
                  <a:pt x="5322897" y="6327999"/>
                  <a:pt x="5290914" y="6388469"/>
                  <a:pt x="5224043" y="6367127"/>
                </a:cubicBezTo>
                <a:cubicBezTo>
                  <a:pt x="5189154" y="6356456"/>
                  <a:pt x="5165894" y="6388469"/>
                  <a:pt x="5168801" y="6431153"/>
                </a:cubicBezTo>
                <a:cubicBezTo>
                  <a:pt x="5183339" y="6580550"/>
                  <a:pt x="5099022" y="6630349"/>
                  <a:pt x="5011799" y="6658805"/>
                </a:cubicBezTo>
                <a:cubicBezTo>
                  <a:pt x="4883871" y="6701489"/>
                  <a:pt x="4770480" y="6786859"/>
                  <a:pt x="4651275" y="6858000"/>
                </a:cubicBezTo>
                <a:lnTo>
                  <a:pt x="1823619" y="6858000"/>
                </a:lnTo>
                <a:lnTo>
                  <a:pt x="947849" y="6858000"/>
                </a:lnTo>
                <a:lnTo>
                  <a:pt x="732568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482601" y="609600"/>
            <a:ext cx="2994525" cy="38771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eaLnBrk="1" hangingPunct="1">
              <a:lnSpc>
                <a:spcPct val="90000"/>
              </a:lnSpc>
            </a:pPr>
            <a:r>
              <a:rPr lang="en-US" sz="3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National Memorial Arboretum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B57EE-631A-4BB0-BCF1-FF63766A9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Cameras and SMART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5D3C5-0AFC-4383-94A6-FDE85D48D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005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children do not need to have a camera. (they are in activities for so much of the time and won’t have the opportunity to take photos)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they do bring a camera, it must be named, cannot be a phone and they will not be allowed in bedrooms (collected in every evening)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Mr Norton has kindly said he will upload </a:t>
            </a:r>
          </a:p>
          <a:p>
            <a:pPr marL="0" indent="0">
              <a:buNone/>
            </a:pPr>
            <a:r>
              <a:rPr lang="en-GB" dirty="0"/>
              <a:t>any updates to Instagram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2" descr="REMINDER: School Photos ~ Monday 9th November | CROWN PRIMARY SCHOOL">
            <a:extLst>
              <a:ext uri="{FF2B5EF4-FFF2-40B4-BE49-F238E27FC236}">
                <a16:creationId xmlns:a16="http://schemas.microsoft.com/office/drawing/2014/main" id="{F4C83A53-6193-4ACD-9A25-58130E0619E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9E5693-E376-4D9C-A7BF-AA1852DBD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304" y="5157192"/>
            <a:ext cx="1556792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39253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179512" y="117693"/>
            <a:ext cx="8352928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b="1" u="sng" dirty="0"/>
              <a:t>SUGGESTED KIT LIST: </a:t>
            </a:r>
            <a:r>
              <a:rPr lang="en-GB" b="1" u="sng" dirty="0">
                <a:solidFill>
                  <a:srgbClr val="FF0000"/>
                </a:solidFill>
              </a:rPr>
              <a:t>ALL</a:t>
            </a:r>
            <a:r>
              <a:rPr lang="en-GB" b="1" u="sng" dirty="0"/>
              <a:t> ITEMS TO BE NAMED</a:t>
            </a:r>
            <a:endParaRPr lang="en-GB" dirty="0"/>
          </a:p>
          <a:p>
            <a:pPr>
              <a:defRPr/>
            </a:pPr>
            <a:r>
              <a:rPr lang="en-GB" dirty="0"/>
              <a:t>· </a:t>
            </a:r>
            <a:r>
              <a:rPr lang="en-GB" dirty="0">
                <a:latin typeface="+mj-lt"/>
                <a:cs typeface="Arial" pitchFamily="34" charset="0"/>
              </a:rPr>
              <a:t>Strong, comfortable shoes/trainers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Waterproof shoes for water sports  (CANNOT BE SLIP ON SHOES OR CROCS)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Indoor shoes to change into at the centre (clean trainers/slippers/ flipflops)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Waterproof jacket with hood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Waterproof trousers (optional)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Full length track-suit bottoms or joggers (jeans NOT appropriate)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T Shirts (NOT STRAPPY –AT LEAST 1 LONG SLEEVED)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Sweaters or sweatshirts/fleeces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Plentiful supply of thick socks, underwear, hankies or tissues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Nightwear - preferably pyjamas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Spongebag (soap, toothbrush/paste hairbrush </a:t>
            </a:r>
            <a:r>
              <a:rPr lang="en-GB" dirty="0" err="1">
                <a:latin typeface="+mj-lt"/>
                <a:cs typeface="Arial" pitchFamily="34" charset="0"/>
              </a:rPr>
              <a:t>etc</a:t>
            </a:r>
            <a:r>
              <a:rPr lang="en-GB" dirty="0">
                <a:latin typeface="+mj-lt"/>
                <a:cs typeface="Arial" pitchFamily="34" charset="0"/>
              </a:rPr>
              <a:t>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2 towels (at least)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Plastic bags for dirty washing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·  At least 1swimming costume /shorts and towel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.Optional  spending money (£15 MAXIMUM – </a:t>
            </a:r>
            <a:r>
              <a:rPr lang="en-GB" b="1" dirty="0">
                <a:latin typeface="+mj-lt"/>
                <a:cs typeface="Arial" pitchFamily="34" charset="0"/>
              </a:rPr>
              <a:t>must</a:t>
            </a:r>
            <a:r>
              <a:rPr lang="en-GB" dirty="0">
                <a:latin typeface="+mj-lt"/>
                <a:cs typeface="Arial" pitchFamily="34" charset="0"/>
              </a:rPr>
              <a:t> be in change)</a:t>
            </a:r>
          </a:p>
          <a:p>
            <a:pPr>
              <a:defRPr/>
            </a:pPr>
            <a:r>
              <a:rPr lang="en-GB" dirty="0">
                <a:latin typeface="+mj-lt"/>
                <a:cs typeface="Arial" pitchFamily="34" charset="0"/>
              </a:rPr>
              <a:t>. Book, comic, sketch pad, cards or small games, teddy bear!</a:t>
            </a:r>
          </a:p>
          <a:p>
            <a:pPr>
              <a:defRPr/>
            </a:pPr>
            <a:r>
              <a:rPr lang="en-GB" b="1" u="sng" dirty="0">
                <a:latin typeface="+mj-lt"/>
              </a:rPr>
              <a:t>A SMALL RUCKSACK </a:t>
            </a:r>
            <a:r>
              <a:rPr lang="en-GB" u="sng" dirty="0">
                <a:latin typeface="+mj-lt"/>
              </a:rPr>
              <a:t>for the following items:</a:t>
            </a:r>
          </a:p>
          <a:p>
            <a:pPr>
              <a:defRPr/>
            </a:pPr>
            <a:r>
              <a:rPr lang="en-GB" dirty="0"/>
              <a:t>· Sun cream, sun hat, sunglasses (particularly hay fever sufferers)</a:t>
            </a:r>
          </a:p>
          <a:p>
            <a:pPr>
              <a:defRPr/>
            </a:pPr>
            <a:r>
              <a:rPr lang="en-GB" dirty="0"/>
              <a:t>· </a:t>
            </a:r>
            <a:r>
              <a:rPr lang="en-GB" b="1" dirty="0"/>
              <a:t> </a:t>
            </a:r>
            <a:r>
              <a:rPr lang="en-GB" dirty="0"/>
              <a:t>Small torch, pencil case, </a:t>
            </a:r>
          </a:p>
          <a:p>
            <a:pPr>
              <a:defRPr/>
            </a:pPr>
            <a:r>
              <a:rPr lang="en-GB" dirty="0"/>
              <a:t>. Refillable water bottle.  Named please.</a:t>
            </a:r>
          </a:p>
          <a:p>
            <a:pPr>
              <a:defRPr/>
            </a:pPr>
            <a:r>
              <a:rPr lang="en-GB" dirty="0"/>
              <a:t>.Disposable lunch for the first day</a:t>
            </a:r>
          </a:p>
          <a:p>
            <a:pPr>
              <a:defRPr/>
            </a:pPr>
            <a:r>
              <a:rPr lang="en-GB" dirty="0"/>
              <a:t>· Addressed postcards with stamps</a:t>
            </a:r>
          </a:p>
          <a:p>
            <a:pPr>
              <a:defRPr/>
            </a:pPr>
            <a:r>
              <a:rPr lang="en-GB" dirty="0"/>
              <a:t> </a:t>
            </a:r>
          </a:p>
        </p:txBody>
      </p:sp>
      <p:pic>
        <p:nvPicPr>
          <p:cNvPr id="6146" name="Picture 2" descr="2,513 Luggage 3D Illustrations - Free Download in PNG, BLEND, glTF ...">
            <a:extLst>
              <a:ext uri="{FF2B5EF4-FFF2-40B4-BE49-F238E27FC236}">
                <a16:creationId xmlns:a16="http://schemas.microsoft.com/office/drawing/2014/main" id="{203A3A9E-E73F-BDB1-7E1A-666F23A59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64904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3CE59D-3269-5C94-57FC-5044F5D22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SATS week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38454-43C2-9D88-E7B7-EFF4593C1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 dirty="0"/>
              <a:t>Monday 11</a:t>
            </a:r>
            <a:r>
              <a:rPr lang="en-GB" sz="2500" baseline="30000" dirty="0"/>
              <a:t>th: </a:t>
            </a:r>
            <a:r>
              <a:rPr lang="en-GB" sz="2500" dirty="0"/>
              <a:t> SPAG and spelling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Tuesday 12</a:t>
            </a:r>
            <a:r>
              <a:rPr lang="en-GB" sz="2500" baseline="30000" dirty="0"/>
              <a:t>th</a:t>
            </a:r>
            <a:r>
              <a:rPr lang="en-GB" sz="2500" dirty="0"/>
              <a:t> Reading Comprehension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Wednesday 13</a:t>
            </a:r>
            <a:r>
              <a:rPr lang="en-GB" sz="2500" baseline="30000" dirty="0"/>
              <a:t>th</a:t>
            </a:r>
            <a:r>
              <a:rPr lang="en-GB" sz="2500" dirty="0"/>
              <a:t> Arithmetic and Maths Reasoning paper 1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Thursday 14</a:t>
            </a:r>
            <a:r>
              <a:rPr lang="en-GB" sz="2500" baseline="30000" dirty="0"/>
              <a:t>th</a:t>
            </a:r>
            <a:r>
              <a:rPr lang="en-GB" sz="2500" dirty="0"/>
              <a:t> May Maths reasoning Paper 2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Please telephone as early as possible if the children are unwell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Make sure the children have restful weekend and plenty of sleep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They do need a good breakfast on these days!</a:t>
            </a:r>
          </a:p>
          <a:p>
            <a:pPr>
              <a:lnSpc>
                <a:spcPct val="90000"/>
              </a:lnSpc>
            </a:pPr>
            <a:r>
              <a:rPr lang="en-GB" sz="2500" dirty="0"/>
              <a:t>Mufti on Friday 15</a:t>
            </a:r>
            <a:r>
              <a:rPr lang="en-GB" sz="2500" baseline="30000" dirty="0"/>
              <a:t>th 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974025457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The forms!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You should have: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GB" sz="2200" dirty="0"/>
              <a:t>An information booklet with packing list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GB" sz="2200" dirty="0"/>
              <a:t>A paracetamol and antihistamine form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GB" sz="2200" dirty="0"/>
              <a:t>A consent form with medical details, food allergies etc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GB" sz="2200" dirty="0"/>
              <a:t>A swimming ability form.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200" b="1" dirty="0"/>
              <a:t>PLEASE RETURN TO MRS THOMAS ASAP. YOUR CHILD WILL NOT BE ALLOWED ON THE TRIP WITHOUT THEM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b="1" dirty="0"/>
              <a:t>*Prescription medication forms  for unexpected illnesses will need to be filled in on the day.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b="1" dirty="0"/>
              <a:t>Existing prescription medicine will require an additional form</a:t>
            </a:r>
          </a:p>
          <a:p>
            <a:pPr>
              <a:lnSpc>
                <a:spcPct val="90000"/>
              </a:lnSpc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827365338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630</Words>
  <Application>Microsoft Office PowerPoint</Application>
  <PresentationFormat>On-screen Show (4:3)</PresentationFormat>
  <Paragraphs>83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Year 6 trip to Whitemoor Lakes</vt:lpstr>
      <vt:lpstr>The Centre</vt:lpstr>
      <vt:lpstr>PowerPoint Presentation</vt:lpstr>
      <vt:lpstr>PowerPoint Presentation</vt:lpstr>
      <vt:lpstr>The Lake (not accessible without an adult)</vt:lpstr>
      <vt:lpstr>The Dining Room</vt:lpstr>
      <vt:lpstr>As well as 3 cooked meals a day, fresh fruit and salad is available at every meal.</vt:lpstr>
      <vt:lpstr>The central recreation area</vt:lpstr>
      <vt:lpstr>We have our own lounge areas in each lodge as well</vt:lpstr>
      <vt:lpstr>All bedroom have en-suite bathrooms</vt:lpstr>
      <vt:lpstr>Useful skills they will need before they go</vt:lpstr>
      <vt:lpstr>The children will have daily room inspections</vt:lpstr>
      <vt:lpstr>PowerPoint Presentation</vt:lpstr>
      <vt:lpstr>Animal Handling</vt:lpstr>
      <vt:lpstr>Kayaking</vt:lpstr>
      <vt:lpstr>Giant Stand-up Paddle boarding</vt:lpstr>
      <vt:lpstr>High ropes</vt:lpstr>
      <vt:lpstr>Zip wire</vt:lpstr>
      <vt:lpstr>National Memorial Arboretum</vt:lpstr>
      <vt:lpstr>Cameras and SMART devices</vt:lpstr>
      <vt:lpstr>PowerPoint Presentation</vt:lpstr>
      <vt:lpstr>SATS week</vt:lpstr>
      <vt:lpstr>The forms!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Centre</dc:title>
  <dc:creator>Tessa</dc:creator>
  <cp:lastModifiedBy>T Thomas</cp:lastModifiedBy>
  <cp:revision>52</cp:revision>
  <cp:lastPrinted>2026-05-07T08:33:28Z</cp:lastPrinted>
  <dcterms:created xsi:type="dcterms:W3CDTF">2012-04-19T18:33:59Z</dcterms:created>
  <dcterms:modified xsi:type="dcterms:W3CDTF">2026-05-07T08:40:56Z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2024-05-05T11:16:40Z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322fa609-25e0-471a-95cd-71431c91abaa</vt:lpwstr>
  </property>
  <property fmtid="{D5CDD505-2E9C-101B-9397-08002B2CF9AE}" pid="8" name="MSIP_Label_defa4170-0d19-0005-0004-bc88714345d2_ContentBits">
    <vt:lpwstr>0</vt:lpwstr>
  </property>
</Properties>
</file>