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0" r:id="rId4"/>
  </p:sldMasterIdLst>
  <p:notesMasterIdLst>
    <p:notesMasterId r:id="rId23"/>
  </p:notesMasterIdLst>
  <p:sldIdLst>
    <p:sldId id="256" r:id="rId5"/>
    <p:sldId id="276" r:id="rId6"/>
    <p:sldId id="275" r:id="rId7"/>
    <p:sldId id="274" r:id="rId8"/>
    <p:sldId id="277" r:id="rId9"/>
    <p:sldId id="278" r:id="rId10"/>
    <p:sldId id="279" r:id="rId11"/>
    <p:sldId id="280" r:id="rId12"/>
    <p:sldId id="281" r:id="rId13"/>
    <p:sldId id="282" r:id="rId14"/>
    <p:sldId id="283" r:id="rId15"/>
    <p:sldId id="284" r:id="rId16"/>
    <p:sldId id="286" r:id="rId17"/>
    <p:sldId id="288" r:id="rId18"/>
    <p:sldId id="289" r:id="rId19"/>
    <p:sldId id="293" r:id="rId20"/>
    <p:sldId id="291" r:id="rId21"/>
    <p:sldId id="292" r:id="rId22"/>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7C4342F-3C8A-5426-22B7-6EC123CC5459}" v="38" dt="2026-07-16T15:21:11.62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4CFE19-E757-48DB-9595-3D221B069B28}"/>
              </a:ext>
            </a:extLst>
          </p:cNvPr>
          <p:cNvSpPr>
            <a:spLocks noGrp="1"/>
          </p:cNvSpPr>
          <p:nvPr>
            <p:ph type="hdr" sz="quarter"/>
          </p:nvPr>
        </p:nvSpPr>
        <p:spPr>
          <a:xfrm>
            <a:off x="0" y="0"/>
            <a:ext cx="2945659" cy="496332"/>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6F50DF5-B64D-4FE7-A5E3-DD9A03FDEEB1}"/>
              </a:ext>
            </a:extLst>
          </p:cNvPr>
          <p:cNvSpPr>
            <a:spLocks noGrp="1"/>
          </p:cNvSpPr>
          <p:nvPr>
            <p:ph type="dt" idx="1"/>
          </p:nvPr>
        </p:nvSpPr>
        <p:spPr>
          <a:xfrm>
            <a:off x="3850443" y="0"/>
            <a:ext cx="2945659" cy="496332"/>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83C7014-370B-4A46-9C0F-46288A42FDB7}" type="datetimeFigureOut">
              <a:rPr lang="en-GB"/>
              <a:pPr>
                <a:defRPr/>
              </a:pPr>
              <a:t>16/07/2026</a:t>
            </a:fld>
            <a:endParaRPr lang="en-GB"/>
          </a:p>
        </p:txBody>
      </p:sp>
      <p:sp>
        <p:nvSpPr>
          <p:cNvPr id="4" name="Slide Image Placeholder 3">
            <a:extLst>
              <a:ext uri="{FF2B5EF4-FFF2-40B4-BE49-F238E27FC236}">
                <a16:creationId xmlns:a16="http://schemas.microsoft.com/office/drawing/2014/main" id="{234F56A9-B5A8-460C-92D9-C38B01A6038F}"/>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72A42896-B9EE-4F8F-9299-72B1F6B6B6DD}"/>
              </a:ext>
            </a:extLst>
          </p:cNvPr>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79536FF0-A8F4-47DD-A7C9-EC938F513362}"/>
              </a:ext>
            </a:extLst>
          </p:cNvPr>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154C1EB7-2001-49FE-A17C-62BB153E982B}"/>
              </a:ext>
            </a:extLst>
          </p:cNvPr>
          <p:cNvSpPr>
            <a:spLocks noGrp="1"/>
          </p:cNvSpPr>
          <p:nvPr>
            <p:ph type="sldNum" sz="quarter" idx="5"/>
          </p:nvPr>
        </p:nvSpPr>
        <p:spPr>
          <a:xfrm>
            <a:off x="3850443" y="9428583"/>
            <a:ext cx="2945659" cy="496332"/>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FDDC0A92-6B54-4E07-B3D9-BD256D779698}"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22084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0179509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66558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029543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7/16/2026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1712151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7/16/2026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89522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7/16/2026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90087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524264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7/16/2026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31846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10953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7/16/2026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93756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7/16/2026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2400164874"/>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4" descr="A picture containing shape&#10;&#10;Description automatically generated">
            <a:extLst>
              <a:ext uri="{FF2B5EF4-FFF2-40B4-BE49-F238E27FC236}">
                <a16:creationId xmlns:a16="http://schemas.microsoft.com/office/drawing/2014/main" id="{8F98EE66-8DEC-4511-907E-998079397AB5}"/>
              </a:ext>
            </a:extLst>
          </p:cNvPr>
          <p:cNvPicPr>
            <a:picLocks noChangeAspect="1"/>
          </p:cNvPicPr>
          <p:nvPr/>
        </p:nvPicPr>
        <p:blipFill>
          <a:blip r:embed="rId2"/>
          <a:stretch>
            <a:fillRect/>
          </a:stretch>
        </p:blipFill>
        <p:spPr>
          <a:xfrm>
            <a:off x="3120" y="5303843"/>
            <a:ext cx="9137345" cy="1556610"/>
          </a:xfrm>
          <a:prstGeom prst="rect">
            <a:avLst/>
          </a:prstGeom>
        </p:spPr>
      </p:pic>
      <p:sp>
        <p:nvSpPr>
          <p:cNvPr id="4098" name="Title 1">
            <a:extLst>
              <a:ext uri="{FF2B5EF4-FFF2-40B4-BE49-F238E27FC236}">
                <a16:creationId xmlns:a16="http://schemas.microsoft.com/office/drawing/2014/main" id="{47A00C92-B89C-4924-A070-9F816DA22525}"/>
              </a:ext>
            </a:extLst>
          </p:cNvPr>
          <p:cNvSpPr>
            <a:spLocks noGrp="1"/>
          </p:cNvSpPr>
          <p:nvPr>
            <p:ph type="ctrTitle"/>
          </p:nvPr>
        </p:nvSpPr>
        <p:spPr>
          <a:xfrm>
            <a:off x="1322706" y="2116632"/>
            <a:ext cx="6849862" cy="1542714"/>
          </a:xfrm>
        </p:spPr>
        <p:txBody>
          <a:bodyPr anchor="t">
            <a:noAutofit/>
          </a:bodyPr>
          <a:lstStyle/>
          <a:p>
            <a:r>
              <a:rPr lang="en-US" sz="4500" dirty="0">
                <a:solidFill>
                  <a:schemeClr val="tx2"/>
                </a:solidFill>
                <a:latin typeface="Gill Sans MT"/>
              </a:rPr>
              <a:t>EYFS  </a:t>
            </a:r>
            <a:br>
              <a:rPr lang="en-US" sz="4500" dirty="0">
                <a:latin typeface="Gill Sans MT"/>
              </a:rPr>
            </a:br>
            <a:r>
              <a:rPr lang="en-US" sz="4500">
                <a:solidFill>
                  <a:schemeClr val="tx2"/>
                </a:solidFill>
                <a:latin typeface="Gill Sans MT"/>
              </a:rPr>
              <a:t>Information Evening </a:t>
            </a:r>
            <a:br>
              <a:rPr lang="en-US" sz="4500" dirty="0">
                <a:latin typeface="Gill Sans MT"/>
              </a:rPr>
            </a:br>
            <a:r>
              <a:rPr lang="en-US" sz="4500">
                <a:solidFill>
                  <a:schemeClr val="tx2"/>
                </a:solidFill>
                <a:latin typeface="Gill Sans MT"/>
              </a:rPr>
              <a:t>17th June 2026</a:t>
            </a:r>
            <a:endParaRPr lang="en-US" sz="4500">
              <a:solidFill>
                <a:schemeClr val="tx2"/>
              </a:solidFill>
              <a:latin typeface="Gill Sans MT" panose="020B0502020104020203" pitchFamily="34" charset="0"/>
            </a:endParaRPr>
          </a:p>
        </p:txBody>
      </p:sp>
      <p:pic>
        <p:nvPicPr>
          <p:cNvPr id="4099" name="Picture 6">
            <a:extLst>
              <a:ext uri="{FF2B5EF4-FFF2-40B4-BE49-F238E27FC236}">
                <a16:creationId xmlns:a16="http://schemas.microsoft.com/office/drawing/2014/main" id="{B9BF34AB-DFE1-4941-93F7-488783DA25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821711" y="178084"/>
            <a:ext cx="1500162" cy="154402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343ABB8F-EB56-42D3-A438-D09F242A2538}"/>
              </a:ext>
            </a:extLst>
          </p:cNvPr>
          <p:cNvSpPr/>
          <p:nvPr/>
        </p:nvSpPr>
        <p:spPr>
          <a:xfrm>
            <a:off x="1588655" y="1226402"/>
            <a:ext cx="6003636" cy="1200329"/>
          </a:xfrm>
          <a:prstGeom prst="rect">
            <a:avLst/>
          </a:prstGeom>
        </p:spPr>
        <p:txBody>
          <a:bodyPr wrap="square">
            <a:spAutoFit/>
          </a:bodyPr>
          <a:lstStyle/>
          <a:p>
            <a:pPr algn="ctr"/>
            <a:r>
              <a:rPr lang="en-GB" altLang="en-US" sz="3600"/>
              <a:t>Welcome to St John's School</a:t>
            </a:r>
            <a:endParaRPr lang="en-GB" sz="3600"/>
          </a:p>
        </p:txBody>
      </p:sp>
      <p:sp>
        <p:nvSpPr>
          <p:cNvPr id="4" name="Rectangle 3">
            <a:extLst>
              <a:ext uri="{FF2B5EF4-FFF2-40B4-BE49-F238E27FC236}">
                <a16:creationId xmlns:a16="http://schemas.microsoft.com/office/drawing/2014/main" id="{F8BF49B3-E85B-4C45-B1D9-9B331DBB68E0}"/>
              </a:ext>
            </a:extLst>
          </p:cNvPr>
          <p:cNvSpPr/>
          <p:nvPr/>
        </p:nvSpPr>
        <p:spPr>
          <a:xfrm>
            <a:off x="969818" y="2752436"/>
            <a:ext cx="7056582" cy="1569660"/>
          </a:xfrm>
          <a:prstGeom prst="rect">
            <a:avLst/>
          </a:prstGeom>
        </p:spPr>
        <p:txBody>
          <a:bodyPr wrap="square">
            <a:spAutoFit/>
          </a:bodyPr>
          <a:lstStyle/>
          <a:p>
            <a:r>
              <a:rPr lang="en-GB" altLang="en-US" sz="2400"/>
              <a:t>A warm welcome to you all and thank you for choosing St John's School.  We hope that this evening will give you a chance to get information and ask any questions you have. </a:t>
            </a:r>
          </a:p>
        </p:txBody>
      </p:sp>
    </p:spTree>
    <p:extLst>
      <p:ext uri="{BB962C8B-B14F-4D97-AF65-F5344CB8AC3E}">
        <p14:creationId xmlns:p14="http://schemas.microsoft.com/office/powerpoint/2010/main" val="1540184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A picture containing shape&#10;&#10;Description automatically generated">
            <a:extLst>
              <a:ext uri="{FF2B5EF4-FFF2-40B4-BE49-F238E27FC236}">
                <a16:creationId xmlns:a16="http://schemas.microsoft.com/office/drawing/2014/main" id="{0FBCF4F0-16FA-4620-A8A6-4DF78B0507A5}"/>
              </a:ext>
            </a:extLst>
          </p:cNvPr>
          <p:cNvPicPr>
            <a:picLocks noChangeAspect="1"/>
          </p:cNvPicPr>
          <p:nvPr/>
        </p:nvPicPr>
        <p:blipFill>
          <a:blip r:embed="rId2"/>
          <a:stretch>
            <a:fillRect/>
          </a:stretch>
        </p:blipFill>
        <p:spPr>
          <a:xfrm>
            <a:off x="3120" y="5303843"/>
            <a:ext cx="9137345" cy="1556610"/>
          </a:xfrm>
          <a:prstGeom prst="rect">
            <a:avLst/>
          </a:prstGeom>
        </p:spPr>
      </p:pic>
      <p:pic>
        <p:nvPicPr>
          <p:cNvPr id="6" name="Picture 6">
            <a:extLst>
              <a:ext uri="{FF2B5EF4-FFF2-40B4-BE49-F238E27FC236}">
                <a16:creationId xmlns:a16="http://schemas.microsoft.com/office/drawing/2014/main" id="{B9BF34AB-DFE1-4941-93F7-488783DA253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64111" y="109845"/>
            <a:ext cx="1301260" cy="1339309"/>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47A00C92-B89C-4924-A070-9F816DA22525}"/>
              </a:ext>
            </a:extLst>
          </p:cNvPr>
          <p:cNvSpPr txBox="1">
            <a:spLocks/>
          </p:cNvSpPr>
          <p:nvPr/>
        </p:nvSpPr>
        <p:spPr>
          <a:xfrm>
            <a:off x="1973207" y="543882"/>
            <a:ext cx="6849862" cy="905272"/>
          </a:xfrm>
          <a:prstGeom prst="rect">
            <a:avLst/>
          </a:prstGeom>
        </p:spPr>
        <p:txBody>
          <a:bodyPr anchor="t">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fontAlgn="auto">
              <a:spcAft>
                <a:spcPts val="0"/>
              </a:spcAft>
            </a:pPr>
            <a:r>
              <a:rPr lang="en-US">
                <a:solidFill>
                  <a:schemeClr val="tx2"/>
                </a:solidFill>
                <a:latin typeface="Gill Sans MT" panose="020B0502020104020203" pitchFamily="34" charset="0"/>
              </a:rPr>
              <a:t>Our Values</a:t>
            </a:r>
          </a:p>
        </p:txBody>
      </p:sp>
      <p:sp>
        <p:nvSpPr>
          <p:cNvPr id="2" name="AutoShape 2" descr="https://lh6.googleusercontent.com/5TCW1xikXUB8wZeVfLDMmSiJChLAuScw9OnQ6V1q3FWOpySSS20s2RDQXjd6Ltt7EJmdOdZoEOFwbQB6sGAP4kNF6vyyDOAfSSO4A7cCVWSmDFhz-I18s39QZP9pNO683pwSXlE"/>
          <p:cNvSpPr>
            <a:spLocks noChangeAspect="1" noChangeArrowheads="1"/>
          </p:cNvSpPr>
          <p:nvPr/>
        </p:nvSpPr>
        <p:spPr bwMode="auto">
          <a:xfrm>
            <a:off x="1733503" y="2920099"/>
            <a:ext cx="5240504" cy="281182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p:cNvPicPr>
          <p:nvPr/>
        </p:nvPicPr>
        <p:blipFill>
          <a:blip r:embed="rId4"/>
          <a:stretch>
            <a:fillRect/>
          </a:stretch>
        </p:blipFill>
        <p:spPr>
          <a:xfrm>
            <a:off x="1023582" y="1841419"/>
            <a:ext cx="7296510" cy="3982958"/>
          </a:xfrm>
          <a:prstGeom prst="rect">
            <a:avLst/>
          </a:prstGeom>
        </p:spPr>
      </p:pic>
    </p:spTree>
    <p:extLst>
      <p:ext uri="{BB962C8B-B14F-4D97-AF65-F5344CB8AC3E}">
        <p14:creationId xmlns:p14="http://schemas.microsoft.com/office/powerpoint/2010/main" val="1663115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331600" y="268042"/>
            <a:ext cx="3162227"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GB" altLang="en-US" sz="3600">
                <a:latin typeface="Gill Sans MT"/>
                <a:cs typeface="Arial"/>
              </a:rPr>
              <a:t>Introducing…</a:t>
            </a: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5"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517236" y="858982"/>
            <a:ext cx="8397340" cy="47197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nSpc>
                <a:spcPct val="150000"/>
              </a:lnSpc>
              <a:spcBef>
                <a:spcPct val="0"/>
              </a:spcBef>
              <a:buNone/>
            </a:pPr>
            <a:r>
              <a:rPr lang="en-GB" altLang="en-US" sz="3000">
                <a:latin typeface="Gill Sans MT"/>
                <a:cs typeface="Arial"/>
              </a:rPr>
              <a:t>Mrs Becky Wright, Headteacher</a:t>
            </a:r>
          </a:p>
          <a:p>
            <a:pPr>
              <a:lnSpc>
                <a:spcPct val="150000"/>
              </a:lnSpc>
              <a:spcBef>
                <a:spcPct val="0"/>
              </a:spcBef>
              <a:buFontTx/>
              <a:buNone/>
            </a:pPr>
            <a:r>
              <a:rPr lang="en-GB" altLang="en-US" sz="3000">
                <a:latin typeface="Gill Sans MT"/>
                <a:cs typeface="Arial"/>
              </a:rPr>
              <a:t>Mrs Tessa Thomas, Deputy Head </a:t>
            </a:r>
          </a:p>
          <a:p>
            <a:pPr>
              <a:lnSpc>
                <a:spcPct val="150000"/>
              </a:lnSpc>
              <a:spcBef>
                <a:spcPct val="0"/>
              </a:spcBef>
              <a:buNone/>
            </a:pPr>
            <a:r>
              <a:rPr lang="en-GB" altLang="en-US" sz="3000">
                <a:latin typeface="Gill Sans MT"/>
                <a:cs typeface="Arial"/>
              </a:rPr>
              <a:t>Miss Henley &amp; Mrs Harrison  Reception Teachers</a:t>
            </a:r>
          </a:p>
          <a:p>
            <a:pPr>
              <a:lnSpc>
                <a:spcPct val="150000"/>
              </a:lnSpc>
              <a:spcBef>
                <a:spcPct val="0"/>
              </a:spcBef>
              <a:buFontTx/>
              <a:buNone/>
            </a:pPr>
            <a:r>
              <a:rPr lang="en-GB" altLang="en-US" sz="3000">
                <a:latin typeface="Gill Sans MT"/>
                <a:cs typeface="Arial"/>
              </a:rPr>
              <a:t>Mrs Neelam, Chair of Governors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628074" y="351169"/>
            <a:ext cx="7164798"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3600">
                <a:latin typeface="Arial"/>
                <a:cs typeface="Arial"/>
              </a:rPr>
              <a:t>Meet The Team</a:t>
            </a: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0D527A3E-FA96-4729-B444-1CDE1794C423}"/>
              </a:ext>
            </a:extLst>
          </p:cNvPr>
          <p:cNvSpPr/>
          <p:nvPr/>
        </p:nvSpPr>
        <p:spPr>
          <a:xfrm>
            <a:off x="849746" y="1392653"/>
            <a:ext cx="5994400" cy="3323987"/>
          </a:xfrm>
          <a:prstGeom prst="rect">
            <a:avLst/>
          </a:prstGeom>
        </p:spPr>
        <p:txBody>
          <a:bodyPr wrap="square" lIns="91440" tIns="45720" rIns="91440" bIns="45720" anchor="t">
            <a:spAutoFit/>
          </a:bodyPr>
          <a:lstStyle/>
          <a:p>
            <a:r>
              <a:rPr lang="en-GB" altLang="en-US" sz="2400" dirty="0">
                <a:latin typeface="Arial"/>
                <a:cs typeface="Arial"/>
              </a:rPr>
              <a:t>In the Reception class there will be the </a:t>
            </a:r>
            <a:r>
              <a:rPr lang="en-GB" altLang="en-US" sz="2400">
                <a:latin typeface="Arial"/>
                <a:cs typeface="Arial"/>
              </a:rPr>
              <a:t>following teaching staff:</a:t>
            </a:r>
          </a:p>
          <a:p>
            <a:pPr marL="0" indent="0">
              <a:buNone/>
            </a:pPr>
            <a:endParaRPr lang="en-GB" altLang="en-US" sz="2400"/>
          </a:p>
          <a:p>
            <a:r>
              <a:rPr lang="en-GB" altLang="en-US" sz="2400" dirty="0">
                <a:latin typeface="Arial"/>
                <a:cs typeface="Arial"/>
              </a:rPr>
              <a:t>Class teachers </a:t>
            </a:r>
          </a:p>
          <a:p>
            <a:endParaRPr lang="en-GB"/>
          </a:p>
          <a:p>
            <a:r>
              <a:rPr lang="en-GB" altLang="en-US" sz="2400">
                <a:latin typeface="Arial"/>
                <a:cs typeface="Arial"/>
              </a:rPr>
              <a:t>Miss Henley (EYFS Lead) 3 days  </a:t>
            </a:r>
          </a:p>
          <a:p>
            <a:r>
              <a:rPr lang="en-GB" altLang="en-US" sz="2400" dirty="0">
                <a:latin typeface="Arial"/>
                <a:cs typeface="Arial"/>
              </a:rPr>
              <a:t>Mrs Harrison 3 </a:t>
            </a:r>
            <a:r>
              <a:rPr lang="en-GB" altLang="en-US" sz="2400">
                <a:latin typeface="Arial"/>
                <a:cs typeface="Arial"/>
              </a:rPr>
              <a:t>days</a:t>
            </a:r>
            <a:endParaRPr lang="en-GB"/>
          </a:p>
          <a:p>
            <a:pPr marL="0" indent="0">
              <a:buNone/>
            </a:pPr>
            <a:endParaRPr lang="en-GB" altLang="en-US" sz="2400"/>
          </a:p>
          <a:p>
            <a:pPr marL="0" indent="0">
              <a:buNone/>
            </a:pPr>
            <a:endParaRPr lang="en-GB" altLang="en-US" sz="2400"/>
          </a:p>
        </p:txBody>
      </p:sp>
    </p:spTree>
    <p:extLst>
      <p:ext uri="{BB962C8B-B14F-4D97-AF65-F5344CB8AC3E}">
        <p14:creationId xmlns:p14="http://schemas.microsoft.com/office/powerpoint/2010/main" val="3936434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t>What we would like for your child when they start school:</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F15230FF-61B8-44E0-9CFB-F503E53B01E0}"/>
              </a:ext>
            </a:extLst>
          </p:cNvPr>
          <p:cNvSpPr/>
          <p:nvPr/>
        </p:nvSpPr>
        <p:spPr>
          <a:xfrm>
            <a:off x="785091" y="1662544"/>
            <a:ext cx="6202563" cy="2308324"/>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sz="2400"/>
              <a:t>To be happy</a:t>
            </a:r>
          </a:p>
          <a:p>
            <a:pPr marL="285750" indent="-285750">
              <a:buFont typeface="Arial" panose="020B0604020202020204" pitchFamily="34" charset="0"/>
              <a:buChar char="•"/>
            </a:pPr>
            <a:r>
              <a:rPr lang="en-GB" sz="2400"/>
              <a:t>To feel safe</a:t>
            </a:r>
          </a:p>
          <a:p>
            <a:pPr marL="285750" indent="-285750">
              <a:buFont typeface="Arial" panose="020B0604020202020204" pitchFamily="34" charset="0"/>
              <a:buChar char="•"/>
            </a:pPr>
            <a:r>
              <a:rPr lang="en-GB" sz="2400"/>
              <a:t>To learn</a:t>
            </a:r>
          </a:p>
          <a:p>
            <a:pPr marL="285750" indent="-285750">
              <a:buFont typeface="Arial" panose="020B0604020202020204" pitchFamily="34" charset="0"/>
              <a:buChar char="•"/>
            </a:pPr>
            <a:r>
              <a:rPr lang="en-GB" sz="2400"/>
              <a:t>To enjoy coming to school</a:t>
            </a:r>
          </a:p>
          <a:p>
            <a:pPr marL="285750" indent="-285750">
              <a:buFont typeface="Arial" panose="020B0604020202020204" pitchFamily="34" charset="0"/>
              <a:buChar char="•"/>
            </a:pPr>
            <a:r>
              <a:rPr lang="en-GB" sz="2400">
                <a:latin typeface="Arial"/>
                <a:cs typeface="Arial"/>
              </a:rPr>
              <a:t>To make friends</a:t>
            </a:r>
          </a:p>
          <a:p>
            <a:endParaRPr lang="en-GB" sz="2400"/>
          </a:p>
        </p:txBody>
      </p:sp>
    </p:spTree>
    <p:extLst>
      <p:ext uri="{BB962C8B-B14F-4D97-AF65-F5344CB8AC3E}">
        <p14:creationId xmlns:p14="http://schemas.microsoft.com/office/powerpoint/2010/main" val="14097565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latin typeface="Arial"/>
                <a:cs typeface="Arial"/>
              </a:rPr>
              <a:t>What your children will need to bring to school…</a:t>
            </a:r>
          </a:p>
          <a:p>
            <a:endParaRPr lang="en-GB" sz="1200"/>
          </a:p>
          <a:p>
            <a:pPr>
              <a:buNone/>
            </a:pPr>
            <a:r>
              <a:rPr lang="en-GB" sz="1400" dirty="0">
                <a:latin typeface="Arial"/>
                <a:cs typeface="Arial"/>
              </a:rPr>
              <a:t>Book bag (No rucksacks or </a:t>
            </a:r>
            <a:r>
              <a:rPr lang="en-GB" sz="1400">
                <a:latin typeface="Arial"/>
                <a:cs typeface="Arial"/>
              </a:rPr>
              <a:t>large </a:t>
            </a:r>
            <a:r>
              <a:rPr lang="en-GB" sz="1400" dirty="0">
                <a:latin typeface="Arial"/>
                <a:cs typeface="Arial"/>
              </a:rPr>
              <a:t>key rings!)</a:t>
            </a:r>
          </a:p>
          <a:p>
            <a:pPr>
              <a:buNone/>
            </a:pPr>
            <a:endParaRPr lang="en-GB" sz="1400" dirty="0">
              <a:latin typeface="Arial"/>
              <a:cs typeface="Arial"/>
            </a:endParaRPr>
          </a:p>
          <a:p>
            <a:pPr>
              <a:buNone/>
            </a:pPr>
            <a:r>
              <a:rPr lang="en-GB" sz="1400">
                <a:latin typeface="Arial"/>
                <a:cs typeface="Arial"/>
              </a:rPr>
              <a:t>Reading book (when given)</a:t>
            </a:r>
            <a:endParaRPr lang="en-GB" sz="1400"/>
          </a:p>
          <a:p>
            <a:pPr>
              <a:buNone/>
            </a:pPr>
            <a:endParaRPr lang="en-GB" sz="1400" dirty="0">
              <a:latin typeface="Arial"/>
              <a:cs typeface="Arial"/>
            </a:endParaRPr>
          </a:p>
          <a:p>
            <a:pPr>
              <a:buNone/>
            </a:pPr>
            <a:r>
              <a:rPr lang="en-GB" sz="1400" dirty="0">
                <a:latin typeface="Arial"/>
                <a:cs typeface="Arial"/>
              </a:rPr>
              <a:t>A </a:t>
            </a:r>
            <a:r>
              <a:rPr lang="en-GB" sz="1400">
                <a:latin typeface="Arial"/>
                <a:cs typeface="Arial"/>
              </a:rPr>
              <a:t>waterproof/warm coat</a:t>
            </a:r>
            <a:endParaRPr lang="en-GB" sz="1400"/>
          </a:p>
          <a:p>
            <a:pPr>
              <a:buFont typeface="Arial" panose="020B0604020202020204" pitchFamily="34" charset="0"/>
              <a:buNone/>
            </a:pPr>
            <a:endParaRPr lang="en-GB" sz="1400" dirty="0">
              <a:latin typeface="Arial"/>
              <a:cs typeface="Arial"/>
            </a:endParaRPr>
          </a:p>
          <a:p>
            <a:pPr>
              <a:buFont typeface="Arial" panose="05000000000000000000" pitchFamily="2" charset="2"/>
              <a:buNone/>
            </a:pPr>
            <a:r>
              <a:rPr lang="en-GB" sz="1400">
                <a:latin typeface="Arial"/>
                <a:cs typeface="Arial"/>
              </a:rPr>
              <a:t>A clearly named water bottle for classroom  (no squash/fizzy drinks/milk) (Please </a:t>
            </a:r>
            <a:r>
              <a:rPr lang="en-GB" sz="1400" dirty="0">
                <a:latin typeface="Arial"/>
                <a:cs typeface="Arial"/>
              </a:rPr>
              <a:t>put a separate one if they are having a packed lunch)</a:t>
            </a:r>
            <a:endParaRPr lang="en-GB" sz="1400" dirty="0"/>
          </a:p>
          <a:p>
            <a:pPr>
              <a:buNone/>
            </a:pPr>
            <a:endParaRPr lang="en-GB" sz="1400" dirty="0">
              <a:latin typeface="Arial"/>
              <a:cs typeface="Arial"/>
            </a:endParaRPr>
          </a:p>
          <a:p>
            <a:pPr>
              <a:buNone/>
            </a:pPr>
            <a:r>
              <a:rPr lang="en-GB" sz="1400" dirty="0">
                <a:latin typeface="Arial"/>
                <a:cs typeface="Arial"/>
              </a:rPr>
              <a:t>Fruit/Vegetable snack in a clearly named pot or sandwich bag (for morning break)</a:t>
            </a:r>
            <a:r>
              <a:rPr lang="en-GB" sz="1400" dirty="0">
                <a:solidFill>
                  <a:srgbClr val="FF0000"/>
                </a:solidFill>
                <a:latin typeface="Arial"/>
                <a:cs typeface="Arial"/>
              </a:rPr>
              <a:t> </a:t>
            </a:r>
            <a:r>
              <a:rPr lang="en-GB" sz="1400">
                <a:solidFill>
                  <a:srgbClr val="FF0000"/>
                </a:solidFill>
                <a:latin typeface="Arial"/>
                <a:cs typeface="Arial"/>
              </a:rPr>
              <a:t>No nuts</a:t>
            </a:r>
            <a:endParaRPr lang="en-GB" sz="1400" dirty="0">
              <a:solidFill>
                <a:srgbClr val="FF0000"/>
              </a:solidFill>
              <a:latin typeface="Arial"/>
              <a:cs typeface="Arial"/>
            </a:endParaRPr>
          </a:p>
          <a:p>
            <a:pPr>
              <a:buFont typeface="Arial" panose="05000000000000000000" pitchFamily="2" charset="2"/>
              <a:buNone/>
            </a:pPr>
            <a:endParaRPr lang="en-GB" sz="1400" dirty="0">
              <a:latin typeface="Arial"/>
              <a:cs typeface="Arial"/>
            </a:endParaRPr>
          </a:p>
          <a:p>
            <a:pPr>
              <a:buNone/>
            </a:pPr>
            <a:r>
              <a:rPr lang="en-GB" sz="1400" dirty="0">
                <a:latin typeface="Arial"/>
                <a:cs typeface="Arial"/>
              </a:rPr>
              <a:t>A healthy packed lunch (if not having school </a:t>
            </a:r>
            <a:r>
              <a:rPr lang="en-GB" sz="1400">
                <a:latin typeface="Arial"/>
                <a:cs typeface="Arial"/>
              </a:rPr>
              <a:t>lunch) </a:t>
            </a:r>
            <a:r>
              <a:rPr lang="en-GB" sz="1400">
                <a:solidFill>
                  <a:srgbClr val="FF0000"/>
                </a:solidFill>
                <a:latin typeface="Arial"/>
                <a:cs typeface="Arial"/>
              </a:rPr>
              <a:t>No nuts</a:t>
            </a:r>
            <a:endParaRPr lang="en-GB" sz="1400">
              <a:solidFill>
                <a:srgbClr val="FF0000"/>
              </a:solidFill>
            </a:endParaRPr>
          </a:p>
          <a:p>
            <a:pPr>
              <a:buNone/>
            </a:pPr>
            <a:endParaRPr lang="en-GB" sz="1400" dirty="0">
              <a:latin typeface="Arial"/>
              <a:cs typeface="Arial"/>
            </a:endParaRPr>
          </a:p>
          <a:p>
            <a:pPr>
              <a:buNone/>
            </a:pPr>
            <a:r>
              <a:rPr lang="en-GB" sz="1400" dirty="0">
                <a:latin typeface="Arial"/>
                <a:cs typeface="Arial"/>
              </a:rPr>
              <a:t>PE Kit - Black shorts, Green t-shirt, trainers, jogging bottoms, plain hoodie/sweatshirt.  </a:t>
            </a:r>
            <a:r>
              <a:rPr lang="en-GB" sz="1400">
                <a:latin typeface="Arial"/>
                <a:cs typeface="Arial"/>
              </a:rPr>
              <a:t>Children</a:t>
            </a:r>
            <a:r>
              <a:rPr lang="en-GB" sz="1400" dirty="0">
                <a:latin typeface="Arial"/>
                <a:cs typeface="Arial"/>
              </a:rPr>
              <a:t> to come to school in their kit on PE days (TBC)</a:t>
            </a:r>
            <a:endParaRPr lang="en-GB" sz="1400" dirty="0"/>
          </a:p>
          <a:p>
            <a:pPr>
              <a:buNone/>
            </a:pPr>
            <a:r>
              <a:rPr lang="en-GB" sz="1400">
                <a:latin typeface="Arial"/>
                <a:cs typeface="Arial"/>
              </a:rPr>
              <a:t>Children will come to school in PE kits</a:t>
            </a:r>
            <a:r>
              <a:rPr lang="en-GB" sz="1400" dirty="0">
                <a:latin typeface="Arial"/>
                <a:cs typeface="Arial"/>
              </a:rPr>
              <a:t> on their PE day.  Day TBC.</a:t>
            </a:r>
            <a:endParaRPr lang="en-GB" sz="1400"/>
          </a:p>
          <a:p>
            <a:pPr>
              <a:buNone/>
            </a:pPr>
            <a:endParaRPr lang="en-GB" sz="1400" dirty="0">
              <a:solidFill>
                <a:srgbClr val="000000"/>
              </a:solidFill>
              <a:latin typeface="Arial"/>
              <a:cs typeface="Arial"/>
            </a:endParaRPr>
          </a:p>
          <a:p>
            <a:pPr algn="ctr">
              <a:buNone/>
            </a:pPr>
            <a:r>
              <a:rPr lang="en-GB" sz="1400" b="1">
                <a:solidFill>
                  <a:srgbClr val="FF0000"/>
                </a:solidFill>
                <a:latin typeface="Arial"/>
                <a:cs typeface="Arial"/>
              </a:rPr>
              <a:t>PLEASE ENSURE ALL ITEMS ARE CLEARLY NAMED</a:t>
            </a:r>
            <a:r>
              <a:rPr lang="en-GB" sz="1400" b="1" dirty="0">
                <a:solidFill>
                  <a:srgbClr val="FF0000"/>
                </a:solidFill>
                <a:latin typeface="Arial"/>
                <a:cs typeface="Arial"/>
              </a:rPr>
              <a:t> </a:t>
            </a:r>
          </a:p>
          <a:p>
            <a:pPr algn="ctr">
              <a:buNone/>
            </a:pPr>
            <a:endParaRPr lang="en-GB" sz="1400" b="1" dirty="0">
              <a:solidFill>
                <a:srgbClr val="FF0000"/>
              </a:solidFill>
              <a:latin typeface="Arial"/>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732468"/>
            <a:ext cx="9137345" cy="1556610"/>
          </a:xfrm>
          <a:prstGeom prst="rect">
            <a:avLst/>
          </a:prstGeom>
        </p:spPr>
      </p:pic>
    </p:spTree>
    <p:extLst>
      <p:ext uri="{BB962C8B-B14F-4D97-AF65-F5344CB8AC3E}">
        <p14:creationId xmlns:p14="http://schemas.microsoft.com/office/powerpoint/2010/main" val="42358838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t>What can I be doing at home?</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FA34DF7A-F8EE-44F0-8E1E-186B216EDACB}"/>
              </a:ext>
            </a:extLst>
          </p:cNvPr>
          <p:cNvSpPr/>
          <p:nvPr/>
        </p:nvSpPr>
        <p:spPr>
          <a:xfrm>
            <a:off x="314036" y="886690"/>
            <a:ext cx="7777019" cy="3693319"/>
          </a:xfrm>
          <a:prstGeom prst="rect">
            <a:avLst/>
          </a:prstGeom>
        </p:spPr>
        <p:txBody>
          <a:bodyPr wrap="square" lIns="91440" tIns="45720" rIns="91440" bIns="45720" anchor="t">
            <a:spAutoFit/>
          </a:bodyPr>
          <a:lstStyle/>
          <a:p>
            <a:pPr marL="0" indent="0">
              <a:buNone/>
            </a:pPr>
            <a:endParaRPr lang="en-GB" dirty="0">
              <a:cs typeface="Arial"/>
            </a:endParaRPr>
          </a:p>
          <a:p>
            <a:pPr marL="0" indent="0">
              <a:buNone/>
            </a:pPr>
            <a:endParaRPr lang="en-GB"/>
          </a:p>
          <a:p>
            <a:pPr marL="285750" indent="-285750">
              <a:buFont typeface="Arial" panose="020B0604020202020204" pitchFamily="34" charset="0"/>
              <a:buChar char="•"/>
            </a:pPr>
            <a:r>
              <a:rPr lang="en-GB"/>
              <a:t>Practising Gross Motor Skills -  outside activities, climbing frames, throwing and catching a ball, running, skipping, ride on toys, bikes</a:t>
            </a:r>
          </a:p>
          <a:p>
            <a:pPr marL="285750" indent="-285750">
              <a:buFont typeface="Arial" panose="020B0604020202020204" pitchFamily="34" charset="0"/>
              <a:buChar char="•"/>
            </a:pPr>
            <a:r>
              <a:rPr lang="en-GB"/>
              <a:t>Lots of mark making activities and fine motor skills practise - colouring, stickers, threading beads, </a:t>
            </a:r>
          </a:p>
          <a:p>
            <a:pPr marL="285750" indent="-285750">
              <a:buFont typeface="Arial" panose="020B0604020202020204" pitchFamily="34" charset="0"/>
              <a:buChar char="•"/>
            </a:pPr>
            <a:r>
              <a:rPr lang="en-GB"/>
              <a:t>Reading and sharing books (bedtime stories)</a:t>
            </a:r>
          </a:p>
          <a:p>
            <a:pPr marL="285750" indent="-285750">
              <a:buFont typeface="Arial" panose="020B0604020202020204" pitchFamily="34" charset="0"/>
              <a:buChar char="•"/>
            </a:pPr>
            <a:r>
              <a:rPr lang="en-GB"/>
              <a:t>Counting and number recognition</a:t>
            </a:r>
          </a:p>
          <a:p>
            <a:pPr marL="285750" indent="-285750">
              <a:buFont typeface="Arial" panose="020B0604020202020204" pitchFamily="34" charset="0"/>
              <a:buChar char="•"/>
            </a:pPr>
            <a:r>
              <a:rPr lang="en-GB"/>
              <a:t>Puzzles and games</a:t>
            </a:r>
          </a:p>
          <a:p>
            <a:pPr marL="285750" indent="-285750">
              <a:buFont typeface="Arial" panose="020B0604020202020204" pitchFamily="34" charset="0"/>
              <a:buChar char="•"/>
            </a:pPr>
            <a:r>
              <a:rPr lang="en-GB">
                <a:latin typeface="Arial"/>
                <a:cs typeface="Arial"/>
              </a:rPr>
              <a:t>Recognising their name - this is very helpful if they know their own name when they see it. </a:t>
            </a:r>
          </a:p>
          <a:p>
            <a:pPr marL="285750" indent="-285750">
              <a:buFont typeface="Arial" panose="020B0604020202020204" pitchFamily="34" charset="0"/>
              <a:buChar char="•"/>
            </a:pPr>
            <a:r>
              <a:rPr lang="en-GB"/>
              <a:t>Putting on their coat and doing up zips</a:t>
            </a:r>
          </a:p>
          <a:p>
            <a:pPr marL="285750" indent="-285750">
              <a:buFont typeface="Arial" panose="020B0604020202020204" pitchFamily="34" charset="0"/>
              <a:buChar char="•"/>
            </a:pPr>
            <a:r>
              <a:rPr lang="en-GB">
                <a:latin typeface="Arial"/>
                <a:cs typeface="Arial"/>
              </a:rPr>
              <a:t>Dressing and undressing</a:t>
            </a:r>
          </a:p>
        </p:txBody>
      </p:sp>
    </p:spTree>
    <p:extLst>
      <p:ext uri="{BB962C8B-B14F-4D97-AF65-F5344CB8AC3E}">
        <p14:creationId xmlns:p14="http://schemas.microsoft.com/office/powerpoint/2010/main" val="34318312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7401994" cy="124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latin typeface="Arial"/>
                <a:cs typeface="Arial"/>
              </a:rPr>
              <a:t>It is helpful when they start school if they can do the following ......</a:t>
            </a:r>
          </a:p>
          <a:p>
            <a:endParaRPr lang="en-GB" sz="1600"/>
          </a:p>
          <a:p>
            <a:r>
              <a:rPr lang="en-GB" sz="1400">
                <a:latin typeface="Arial"/>
                <a:cs typeface="Arial"/>
              </a:rPr>
              <a:t>Dress and undress themselves correctly, including zipping up coats and doing up buttons</a:t>
            </a:r>
            <a:endParaRPr lang="en-GB" sz="1400" dirty="0">
              <a:latin typeface="Arial"/>
              <a:cs typeface="Arial"/>
            </a:endParaRPr>
          </a:p>
          <a:p>
            <a:pPr>
              <a:buNone/>
            </a:pPr>
            <a:endParaRPr lang="en-GB" sz="1400" dirty="0">
              <a:latin typeface="Arial"/>
              <a:cs typeface="Arial"/>
            </a:endParaRPr>
          </a:p>
          <a:p>
            <a:r>
              <a:rPr lang="en-GB" sz="1400">
                <a:latin typeface="Arial"/>
                <a:cs typeface="Arial"/>
              </a:rPr>
              <a:t>Use a knife and fork and make choices about the food they want to eat</a:t>
            </a:r>
            <a:endParaRPr lang="en-GB" sz="1400"/>
          </a:p>
          <a:p>
            <a:pPr>
              <a:buNone/>
            </a:pPr>
            <a:endParaRPr lang="en-GB" sz="1400" dirty="0">
              <a:latin typeface="Arial"/>
              <a:cs typeface="Arial"/>
            </a:endParaRPr>
          </a:p>
          <a:p>
            <a:r>
              <a:rPr lang="en-GB" sz="1400">
                <a:latin typeface="Arial"/>
                <a:cs typeface="Arial"/>
              </a:rPr>
              <a:t>Go to the toilet independently, including washing hands and knowing when to go</a:t>
            </a:r>
            <a:endParaRPr lang="en-GB" sz="1400" dirty="0">
              <a:latin typeface="Arial"/>
              <a:cs typeface="Arial"/>
            </a:endParaRPr>
          </a:p>
          <a:p>
            <a:pPr>
              <a:buNone/>
            </a:pPr>
            <a:endParaRPr lang="en-GB" sz="1400" dirty="0">
              <a:latin typeface="Arial"/>
              <a:cs typeface="Arial"/>
            </a:endParaRPr>
          </a:p>
          <a:p>
            <a:r>
              <a:rPr lang="en-GB" sz="1400">
                <a:latin typeface="Arial"/>
                <a:cs typeface="Arial"/>
              </a:rPr>
              <a:t>Look after their own belongings</a:t>
            </a:r>
            <a:endParaRPr lang="en-GB" sz="1400" dirty="0">
              <a:latin typeface="Arial"/>
              <a:cs typeface="Arial"/>
            </a:endParaRPr>
          </a:p>
          <a:p>
            <a:pPr>
              <a:buNone/>
            </a:pPr>
            <a:endParaRPr lang="en-GB" sz="1400" dirty="0">
              <a:latin typeface="Arial"/>
              <a:cs typeface="Arial"/>
            </a:endParaRPr>
          </a:p>
          <a:p>
            <a:r>
              <a:rPr lang="en-GB" sz="1400">
                <a:latin typeface="Arial"/>
                <a:cs typeface="Arial"/>
              </a:rPr>
              <a:t>Recognise their own name</a:t>
            </a:r>
            <a:endParaRPr lang="en-GB" sz="1400" dirty="0">
              <a:latin typeface="Arial"/>
              <a:cs typeface="Arial"/>
            </a:endParaRPr>
          </a:p>
          <a:p>
            <a:endParaRPr lang="en-GB" sz="1400" dirty="0">
              <a:latin typeface="Arial"/>
              <a:cs typeface="Arial"/>
            </a:endParaRPr>
          </a:p>
          <a:p>
            <a:r>
              <a:rPr lang="en-GB" sz="1400">
                <a:latin typeface="Arial"/>
                <a:cs typeface="Arial"/>
              </a:rPr>
              <a:t>Follow instructions, routines and expected behaviour</a:t>
            </a:r>
            <a:endParaRPr lang="en-GB" sz="1400" dirty="0">
              <a:latin typeface="Arial"/>
              <a:cs typeface="Arial"/>
            </a:endParaRPr>
          </a:p>
          <a:p>
            <a:pPr marL="0" indent="0">
              <a:buNone/>
            </a:pPr>
            <a:endParaRPr lang="en-GB" sz="1200" dirty="0"/>
          </a:p>
          <a:p>
            <a:pPr marL="0" indent="0">
              <a:buNone/>
            </a:pPr>
            <a:endParaRPr lang="en-GB" sz="1100" dirty="0"/>
          </a:p>
          <a:p>
            <a:pPr algn="ctr">
              <a:spcBef>
                <a:spcPct val="0"/>
              </a:spcBef>
              <a:buFontTx/>
              <a:buNone/>
            </a:pP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Tree>
    <p:extLst>
      <p:ext uri="{BB962C8B-B14F-4D97-AF65-F5344CB8AC3E}">
        <p14:creationId xmlns:p14="http://schemas.microsoft.com/office/powerpoint/2010/main" val="33294487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69" y="268042"/>
            <a:ext cx="7069485" cy="784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200"/>
              <a:t>First Day…</a:t>
            </a:r>
          </a:p>
          <a:p>
            <a:endParaRPr lang="en-GB" sz="1800"/>
          </a:p>
          <a:p>
            <a:r>
              <a:rPr lang="en-GB" sz="1800"/>
              <a:t>Talk through in advance what will happen on their first day of school.</a:t>
            </a:r>
          </a:p>
          <a:p>
            <a:pPr>
              <a:buNone/>
            </a:pPr>
            <a:endParaRPr lang="en-GB" sz="1800" dirty="0">
              <a:latin typeface="Arial"/>
              <a:cs typeface="Arial"/>
            </a:endParaRPr>
          </a:p>
          <a:p>
            <a:r>
              <a:rPr lang="en-GB" sz="1800">
                <a:latin typeface="Arial"/>
                <a:cs typeface="Arial"/>
              </a:rPr>
              <a:t>The school gates will open at 8.40am and close at 8:50am</a:t>
            </a:r>
          </a:p>
          <a:p>
            <a:pPr>
              <a:buNone/>
            </a:pPr>
            <a:endParaRPr lang="en-GB" sz="1800" dirty="0">
              <a:latin typeface="Arial"/>
              <a:cs typeface="Arial"/>
            </a:endParaRPr>
          </a:p>
          <a:p>
            <a:r>
              <a:rPr lang="en-GB" sz="1800">
                <a:latin typeface="Arial"/>
                <a:cs typeface="Arial"/>
              </a:rPr>
              <a:t>You will drop them off at the black gate and they will then be helped by one of us into the classroom door.  There will a member of staff on the door and more staff in the classroom to help them with their belongings. </a:t>
            </a:r>
            <a:endParaRPr lang="en-GB" altLang="en-US" sz="1800">
              <a:latin typeface="Arial"/>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Tree>
    <p:extLst>
      <p:ext uri="{BB962C8B-B14F-4D97-AF65-F5344CB8AC3E}">
        <p14:creationId xmlns:p14="http://schemas.microsoft.com/office/powerpoint/2010/main" val="19779762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altLang="en-US" sz="3600"/>
              <a:t>Messages for the Class Teacher</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6551A2D0-0E4D-49B1-837A-3E52A0C7BBD9}"/>
              </a:ext>
            </a:extLst>
          </p:cNvPr>
          <p:cNvSpPr/>
          <p:nvPr/>
        </p:nvSpPr>
        <p:spPr>
          <a:xfrm>
            <a:off x="489527" y="960583"/>
            <a:ext cx="7093528" cy="3785652"/>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altLang="en-US" sz="2000">
                <a:latin typeface="Arial"/>
                <a:cs typeface="Arial"/>
              </a:rPr>
              <a:t>Please pass any messages regarding changes to collection of your child to the person on the gate or via email to the school office.</a:t>
            </a:r>
          </a:p>
          <a:p>
            <a:pPr marL="285750" indent="-285750">
              <a:buFont typeface="Arial" panose="020B0604020202020204" pitchFamily="34" charset="0"/>
              <a:buChar char="•"/>
            </a:pPr>
            <a:endParaRPr lang="en-GB" altLang="en-US" sz="2000"/>
          </a:p>
          <a:p>
            <a:pPr marL="285750" indent="-285750">
              <a:buFont typeface="Arial" panose="020B0604020202020204" pitchFamily="34" charset="0"/>
              <a:buChar char="•"/>
            </a:pPr>
            <a:r>
              <a:rPr lang="en-GB" altLang="en-US" sz="2000" dirty="0">
                <a:latin typeface="Arial"/>
                <a:cs typeface="Arial"/>
              </a:rPr>
              <a:t>If you would like to speak with a class teacher in more detail then please email the office and we can arrange a meeting at a mutually convenient time.  </a:t>
            </a:r>
          </a:p>
          <a:p>
            <a:pPr marL="285750" indent="-285750">
              <a:buFont typeface="Arial" panose="020B0604020202020204" pitchFamily="34" charset="0"/>
              <a:buChar char="•"/>
            </a:pPr>
            <a:endParaRPr lang="en-GB" altLang="en-US" sz="2000"/>
          </a:p>
          <a:p>
            <a:pPr marL="285750" indent="-285750">
              <a:buFont typeface="Arial" panose="020B0604020202020204" pitchFamily="34" charset="0"/>
              <a:buChar char="•"/>
            </a:pPr>
            <a:r>
              <a:rPr lang="en-GB" altLang="en-US" sz="2000" dirty="0">
                <a:latin typeface="Arial"/>
                <a:cs typeface="Arial"/>
              </a:rPr>
              <a:t>Morning times are very busy for the class teacher and our priority will be in settling all the children into the school day.  At the end of the day we can be available if you need to speak to us. </a:t>
            </a:r>
          </a:p>
        </p:txBody>
      </p:sp>
    </p:spTree>
    <p:extLst>
      <p:ext uri="{BB962C8B-B14F-4D97-AF65-F5344CB8AC3E}">
        <p14:creationId xmlns:p14="http://schemas.microsoft.com/office/powerpoint/2010/main" val="32131552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t>Collection at the end of day</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ADC0825A-57CB-44A6-9445-A30445DFDC73}"/>
              </a:ext>
            </a:extLst>
          </p:cNvPr>
          <p:cNvSpPr/>
          <p:nvPr/>
        </p:nvSpPr>
        <p:spPr>
          <a:xfrm>
            <a:off x="508000" y="1027111"/>
            <a:ext cx="6350000" cy="4247317"/>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a:latin typeface="Arial"/>
                <a:cs typeface="Arial"/>
              </a:rPr>
              <a:t>The school day ends at 3.15pm </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a:latin typeface="Arial"/>
                <a:cs typeface="Arial"/>
              </a:rPr>
              <a:t>Children need to be collected from the Reception play area. They will be released from the classroom by a member of staff directly to you. The main school gate will be opened from 3.05</a:t>
            </a:r>
          </a:p>
          <a:p>
            <a:pPr marL="285750" indent="-285750">
              <a:buFont typeface="Arial" panose="020B0604020202020204" pitchFamily="34" charset="0"/>
              <a:buChar char="•"/>
            </a:pPr>
            <a:endParaRPr lang="en-GB">
              <a:latin typeface="Arial"/>
              <a:cs typeface="Arial"/>
            </a:endParaRPr>
          </a:p>
          <a:p>
            <a:pPr marL="285750" indent="-285750">
              <a:buFont typeface="Arial" panose="020B0604020202020204" pitchFamily="34" charset="0"/>
              <a:buChar char="•"/>
            </a:pPr>
            <a:r>
              <a:rPr lang="en-GB">
                <a:latin typeface="Arial"/>
                <a:cs typeface="Arial"/>
              </a:rPr>
              <a:t>Please make sure if they are being collected by someone different that you have told us, emailed or rung office to let them know.  We cannot release a child to anyone we don't know is to collect them.</a:t>
            </a:r>
          </a:p>
          <a:p>
            <a:pPr marL="285750" indent="-285750">
              <a:buFont typeface="Arial" panose="020B0604020202020204" pitchFamily="34" charset="0"/>
              <a:buChar char="•"/>
            </a:pPr>
            <a:endParaRPr lang="en-GB"/>
          </a:p>
          <a:p>
            <a:pPr marL="285750" indent="-285750">
              <a:buFont typeface="Arial" panose="020B0604020202020204" pitchFamily="34" charset="0"/>
              <a:buChar char="•"/>
            </a:pPr>
            <a:r>
              <a:rPr lang="en-GB" dirty="0">
                <a:latin typeface="Arial"/>
                <a:cs typeface="Arial"/>
              </a:rPr>
              <a:t>If you have a regular collection arrangement </a:t>
            </a:r>
            <a:r>
              <a:rPr lang="en-GB" dirty="0" err="1">
                <a:latin typeface="Arial"/>
                <a:cs typeface="Arial"/>
              </a:rPr>
              <a:t>e.g</a:t>
            </a:r>
            <a:r>
              <a:rPr lang="en-GB" dirty="0">
                <a:latin typeface="Arial"/>
                <a:cs typeface="Arial"/>
              </a:rPr>
              <a:t> grandparent, child minder etc then please send an email and then you don't have to let us know daily. </a:t>
            </a:r>
          </a:p>
        </p:txBody>
      </p:sp>
    </p:spTree>
    <p:extLst>
      <p:ext uri="{BB962C8B-B14F-4D97-AF65-F5344CB8AC3E}">
        <p14:creationId xmlns:p14="http://schemas.microsoft.com/office/powerpoint/2010/main" val="1804845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t>In Reception we follow the EYFS Curriculum</a:t>
            </a:r>
          </a:p>
          <a:p>
            <a:pPr marL="0" indent="0">
              <a:buNone/>
            </a:pPr>
            <a:endParaRPr lang="en-GB" sz="2000"/>
          </a:p>
          <a:p>
            <a:pPr marL="0" indent="0">
              <a:buNone/>
            </a:pPr>
            <a:endParaRPr lang="en-GB" sz="2000"/>
          </a:p>
          <a:p>
            <a:pPr>
              <a:buNone/>
            </a:pPr>
            <a:r>
              <a:rPr lang="en-GB" sz="2000">
                <a:latin typeface="Arial"/>
                <a:cs typeface="Arial"/>
              </a:rPr>
              <a:t>Throughout Reception, children will be following the EYFS Curriculum which they will have started at Nursery/</a:t>
            </a:r>
            <a:r>
              <a:rPr lang="en-GB" sz="2000" err="1">
                <a:latin typeface="Arial"/>
                <a:cs typeface="Arial"/>
              </a:rPr>
              <a:t>PreSchool</a:t>
            </a:r>
            <a:r>
              <a:rPr lang="en-GB" sz="2000">
                <a:latin typeface="Arial"/>
                <a:cs typeface="Arial"/>
              </a:rPr>
              <a:t>.</a:t>
            </a:r>
            <a:endParaRPr lang="en-GB" sz="2000"/>
          </a:p>
          <a:p>
            <a:pPr marL="0" indent="0">
              <a:buNone/>
            </a:pPr>
            <a:endParaRPr lang="en-GB" sz="2000"/>
          </a:p>
          <a:p>
            <a:pPr>
              <a:buNone/>
            </a:pPr>
            <a:r>
              <a:rPr lang="en-GB" sz="2000">
                <a:latin typeface="Arial"/>
                <a:cs typeface="Arial"/>
              </a:rPr>
              <a:t>At the end of the year children will be assessed against the 17 Early Learning Goals.  You will have a parents meeting in the Autumn and Spring term and then you will receive a report at the end of the summer term with details of their progress.   </a:t>
            </a:r>
          </a:p>
          <a:p>
            <a:pPr>
              <a:buFont typeface="Arial" panose="020B0604020202020204" pitchFamily="34" charset="0"/>
              <a:buNone/>
            </a:pPr>
            <a:endParaRPr lang="en-GB" sz="2000">
              <a:latin typeface="Arial"/>
              <a:cs typeface="Arial"/>
            </a:endParaRPr>
          </a:p>
          <a:p>
            <a:pPr algn="ctr">
              <a:spcBef>
                <a:spcPct val="0"/>
              </a:spcBef>
              <a:buFontTx/>
              <a:buNone/>
            </a:pPr>
            <a:r>
              <a:rPr lang="en-GB" sz="3600"/>
              <a:t> </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677516"/>
            <a:ext cx="9137345" cy="1182937"/>
          </a:xfrm>
          <a:prstGeom prst="rect">
            <a:avLst/>
          </a:prstGeom>
        </p:spPr>
      </p:pic>
    </p:spTree>
    <p:extLst>
      <p:ext uri="{BB962C8B-B14F-4D97-AF65-F5344CB8AC3E}">
        <p14:creationId xmlns:p14="http://schemas.microsoft.com/office/powerpoint/2010/main" val="40860129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a:t>Phonics and learning to read</a:t>
            </a:r>
            <a:endParaRPr lang="en-GB" altLang="en-US" sz="3600">
              <a:latin typeface="Gill Sans MT"/>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62E651B2-FD97-421C-BC26-F1C3FC5FF0D8}"/>
              </a:ext>
            </a:extLst>
          </p:cNvPr>
          <p:cNvSpPr/>
          <p:nvPr/>
        </p:nvSpPr>
        <p:spPr>
          <a:xfrm>
            <a:off x="854363" y="1129760"/>
            <a:ext cx="6608619" cy="4708981"/>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sz="2000">
                <a:latin typeface="Arial"/>
                <a:cs typeface="Arial"/>
              </a:rPr>
              <a:t>We will begin formal phonics teaching in the first few weeks of them starting school, we will be following the Little Wandle phonics scheme.</a:t>
            </a:r>
          </a:p>
          <a:p>
            <a:pPr marL="285750" indent="-285750">
              <a:buFont typeface="Arial" panose="020B0604020202020204" pitchFamily="34" charset="0"/>
              <a:buChar char="•"/>
            </a:pPr>
            <a:r>
              <a:rPr lang="en-GB" sz="2000"/>
              <a:t>Your children will also start to come home with reading books within the first few weeks once we feel it is appropriate for them to have one. They usually will bring home picture books until we feel they are ready to bring home books that match the phonic sounds we are learning. </a:t>
            </a:r>
          </a:p>
          <a:p>
            <a:pPr marL="285750" indent="-285750">
              <a:buFont typeface="Arial" panose="020B0604020202020204" pitchFamily="34" charset="0"/>
              <a:buChar char="•"/>
            </a:pPr>
            <a:r>
              <a:rPr lang="en-GB" sz="2000"/>
              <a:t>A phonics workshop will be held in the Autumn term to talk about this in more detail.</a:t>
            </a:r>
          </a:p>
          <a:p>
            <a:pPr marL="285750" indent="-285750">
              <a:buFont typeface="Arial" panose="020B0604020202020204" pitchFamily="34" charset="0"/>
              <a:buChar char="•"/>
            </a:pPr>
            <a:r>
              <a:rPr lang="en-GB" sz="2000" dirty="0">
                <a:latin typeface="Arial"/>
                <a:cs typeface="Arial"/>
              </a:rPr>
              <a:t>Children will have 2 specific days to change their </a:t>
            </a:r>
            <a:r>
              <a:rPr lang="en-GB" sz="2000">
                <a:latin typeface="Arial"/>
                <a:cs typeface="Arial"/>
              </a:rPr>
              <a:t>reading book​.</a:t>
            </a:r>
            <a:endParaRPr lang="en-GB" sz="2000">
              <a:cs typeface="Arial"/>
            </a:endParaRPr>
          </a:p>
          <a:p>
            <a:pPr marL="285750" indent="-285750">
              <a:buFont typeface="Arial" panose="020B0604020202020204" pitchFamily="34" charset="0"/>
              <a:buChar char="•"/>
            </a:pPr>
            <a:r>
              <a:rPr lang="en-GB" sz="2000">
                <a:latin typeface="Arial"/>
                <a:cs typeface="Arial"/>
              </a:rPr>
              <a:t>Your child will also have access to our library where they can take home a library book once a week.</a:t>
            </a:r>
            <a:endParaRPr lang="en-GB" sz="2000">
              <a:cs typeface="Arial"/>
            </a:endParaRPr>
          </a:p>
        </p:txBody>
      </p:sp>
    </p:spTree>
    <p:extLst>
      <p:ext uri="{BB962C8B-B14F-4D97-AF65-F5344CB8AC3E}">
        <p14:creationId xmlns:p14="http://schemas.microsoft.com/office/powerpoint/2010/main" val="13267253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a:extLst>
              <a:ext uri="{FF2B5EF4-FFF2-40B4-BE49-F238E27FC236}">
                <a16:creationId xmlns:a16="http://schemas.microsoft.com/office/drawing/2014/main" id="{B262958C-D70D-41B9-B280-02CB1933AB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itle 1">
            <a:extLst>
              <a:ext uri="{FF2B5EF4-FFF2-40B4-BE49-F238E27FC236}">
                <a16:creationId xmlns:a16="http://schemas.microsoft.com/office/drawing/2014/main" id="{A90027B7-4D53-4F7E-8472-78A42AF86DDA}"/>
              </a:ext>
            </a:extLst>
          </p:cNvPr>
          <p:cNvSpPr txBox="1">
            <a:spLocks noChangeArrowheads="1"/>
          </p:cNvSpPr>
          <p:nvPr/>
        </p:nvSpPr>
        <p:spPr bwMode="auto">
          <a:xfrm>
            <a:off x="208770" y="268042"/>
            <a:ext cx="6778884" cy="759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1pPr>
            <a:lvl2pPr marL="742950" indent="-28575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4pPr>
            <a:lvl5pPr marL="2057400" indent="-228600">
              <a:spcBef>
                <a:spcPct val="20000"/>
              </a:spcBef>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4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GB" sz="3600" dirty="0">
                <a:latin typeface="Arial"/>
                <a:cs typeface="Arial"/>
              </a:rPr>
              <a:t> </a:t>
            </a:r>
            <a:r>
              <a:rPr lang="en-GB" sz="3600" dirty="0">
                <a:latin typeface="Arial"/>
                <a:cs typeface="Arial"/>
                <a:sym typeface="+mn-ea"/>
              </a:rPr>
              <a:t>Tapestry</a:t>
            </a:r>
            <a:endParaRPr lang="en-GB" altLang="en-US" sz="3600" dirty="0">
              <a:latin typeface="Arial"/>
              <a:cs typeface="Arial"/>
            </a:endParaRPr>
          </a:p>
        </p:txBody>
      </p:sp>
      <p:pic>
        <p:nvPicPr>
          <p:cNvPr id="2" name="Picture 4" descr="A picture containing shape&#10;&#10;Description automatically generated">
            <a:extLst>
              <a:ext uri="{FF2B5EF4-FFF2-40B4-BE49-F238E27FC236}">
                <a16:creationId xmlns:a16="http://schemas.microsoft.com/office/drawing/2014/main" id="{A69144FA-5F2C-40CD-A169-34286882A4E1}"/>
              </a:ext>
            </a:extLst>
          </p:cNvPr>
          <p:cNvPicPr>
            <a:picLocks noChangeAspect="1"/>
          </p:cNvPicPr>
          <p:nvPr/>
        </p:nvPicPr>
        <p:blipFill>
          <a:blip r:embed="rId3"/>
          <a:stretch>
            <a:fillRect/>
          </a:stretch>
        </p:blipFill>
        <p:spPr>
          <a:xfrm>
            <a:off x="3120" y="5303843"/>
            <a:ext cx="9137345" cy="1556610"/>
          </a:xfrm>
          <a:prstGeom prst="rect">
            <a:avLst/>
          </a:prstGeom>
        </p:spPr>
      </p:pic>
      <p:sp>
        <p:nvSpPr>
          <p:cNvPr id="3" name="Rectangle 2">
            <a:extLst>
              <a:ext uri="{FF2B5EF4-FFF2-40B4-BE49-F238E27FC236}">
                <a16:creationId xmlns:a16="http://schemas.microsoft.com/office/drawing/2014/main" id="{2AD97CAB-81F1-4E6A-AB5F-B4319A685D02}"/>
              </a:ext>
            </a:extLst>
          </p:cNvPr>
          <p:cNvSpPr/>
          <p:nvPr/>
        </p:nvSpPr>
        <p:spPr>
          <a:xfrm>
            <a:off x="378691" y="942108"/>
            <a:ext cx="8377382" cy="5078313"/>
          </a:xfrm>
          <a:prstGeom prst="rect">
            <a:avLst/>
          </a:prstGeom>
        </p:spPr>
        <p:txBody>
          <a:bodyPr wrap="square" lIns="91440" tIns="45720" rIns="91440" bIns="45720" anchor="t">
            <a:spAutoFit/>
          </a:bodyPr>
          <a:lstStyle/>
          <a:p>
            <a:pPr marL="285750" indent="-285750">
              <a:buFont typeface="Arial" panose="020B0604020202020204" pitchFamily="34" charset="0"/>
              <a:buChar char="•"/>
            </a:pPr>
            <a:r>
              <a:rPr lang="en-GB"/>
              <a:t>Tapestry is an online observation platform, where we can post photos and observations of things the children are doing at school.  You are also able to post things that they do at home.  This is just information that is shared between school and you and no one else.  </a:t>
            </a:r>
          </a:p>
          <a:p>
            <a:endParaRPr lang="en-GB"/>
          </a:p>
          <a:p>
            <a:pPr marL="285750" indent="-285750">
              <a:buFont typeface="Arial" panose="020B0604020202020204" pitchFamily="34" charset="0"/>
              <a:buChar char="•"/>
            </a:pPr>
            <a:r>
              <a:rPr lang="en-GB">
                <a:latin typeface="Arial"/>
                <a:cs typeface="Arial"/>
              </a:rPr>
              <a:t>We use Tapestry to send you an email once a week with updates of what the children have been doing and any photos if relevant.  </a:t>
            </a:r>
          </a:p>
          <a:p>
            <a:endParaRPr lang="en-GB"/>
          </a:p>
          <a:p>
            <a:pPr marL="285750" indent="-285750">
              <a:buFont typeface="Arial" panose="020B0604020202020204" pitchFamily="34" charset="0"/>
              <a:buChar char="•"/>
            </a:pPr>
            <a:r>
              <a:rPr lang="en-GB" dirty="0">
                <a:latin typeface="Arial"/>
                <a:cs typeface="Arial"/>
              </a:rPr>
              <a:t>If you could also put up photos at home of anything that you think shows their learning </a:t>
            </a:r>
            <a:r>
              <a:rPr lang="en-GB" dirty="0" err="1">
                <a:latin typeface="Arial"/>
                <a:cs typeface="Arial"/>
              </a:rPr>
              <a:t>e.g</a:t>
            </a:r>
            <a:r>
              <a:rPr lang="en-GB" dirty="0">
                <a:latin typeface="Arial"/>
                <a:cs typeface="Arial"/>
              </a:rPr>
              <a:t> riding a bike or things they may not get opportunities to do at school or things that they have learnt and are then continuing at home. </a:t>
            </a:r>
          </a:p>
          <a:p>
            <a:endParaRPr lang="en-GB"/>
          </a:p>
          <a:p>
            <a:pPr marL="285750" indent="-285750">
              <a:buFont typeface="Arial" panose="020B0604020202020204" pitchFamily="34" charset="0"/>
              <a:buChar char="•"/>
            </a:pPr>
            <a:r>
              <a:rPr lang="en-GB">
                <a:latin typeface="Arial"/>
                <a:cs typeface="Arial"/>
              </a:rPr>
              <a:t>Please ensure you have filled out the Tapestry forms sent with the admissions documents.  </a:t>
            </a:r>
          </a:p>
          <a:p>
            <a:endParaRPr lang="en-GB"/>
          </a:p>
          <a:p>
            <a:pPr marL="285750" indent="-285750">
              <a:buFont typeface="Arial" panose="020B0604020202020204" pitchFamily="34" charset="0"/>
              <a:buChar char="•"/>
            </a:pPr>
            <a:r>
              <a:rPr lang="en-GB"/>
              <a:t>An email notification will be sent to you to set up a password.  Please let us know if you haven’t received one by September.</a:t>
            </a:r>
          </a:p>
          <a:p>
            <a:endParaRPr lang="en-GB"/>
          </a:p>
        </p:txBody>
      </p:sp>
    </p:spTree>
    <p:extLst>
      <p:ext uri="{BB962C8B-B14F-4D97-AF65-F5344CB8AC3E}">
        <p14:creationId xmlns:p14="http://schemas.microsoft.com/office/powerpoint/2010/main" val="77687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shape&#10;&#10;Description automatically generated">
            <a:extLst>
              <a:ext uri="{FF2B5EF4-FFF2-40B4-BE49-F238E27FC236}">
                <a16:creationId xmlns:a16="http://schemas.microsoft.com/office/drawing/2014/main" id="{E1FDA911-7579-83D3-CE6E-CF58B95B4890}"/>
              </a:ext>
            </a:extLst>
          </p:cNvPr>
          <p:cNvPicPr>
            <a:picLocks noChangeAspect="1"/>
          </p:cNvPicPr>
          <p:nvPr/>
        </p:nvPicPr>
        <p:blipFill>
          <a:blip r:embed="rId2"/>
          <a:stretch>
            <a:fillRect/>
          </a:stretch>
        </p:blipFill>
        <p:spPr>
          <a:xfrm>
            <a:off x="3120" y="5303843"/>
            <a:ext cx="9137345" cy="1556610"/>
          </a:xfrm>
          <a:prstGeom prst="rect">
            <a:avLst/>
          </a:prstGeom>
        </p:spPr>
      </p:pic>
      <p:pic>
        <p:nvPicPr>
          <p:cNvPr id="5" name="Picture 2" descr="A logo with a cross&#10;&#10;AI-generated content may be incorrect.">
            <a:extLst>
              <a:ext uri="{FF2B5EF4-FFF2-40B4-BE49-F238E27FC236}">
                <a16:creationId xmlns:a16="http://schemas.microsoft.com/office/drawing/2014/main" id="{E4B8D8E4-DAE4-023C-7A3D-C65445BFD46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a:extLst>
              <a:ext uri="{FF2B5EF4-FFF2-40B4-BE49-F238E27FC236}">
                <a16:creationId xmlns:a16="http://schemas.microsoft.com/office/drawing/2014/main" id="{D9C3B401-9152-0130-15B2-D04A32EE1B92}"/>
              </a:ext>
            </a:extLst>
          </p:cNvPr>
          <p:cNvSpPr txBox="1"/>
          <p:nvPr/>
        </p:nvSpPr>
        <p:spPr>
          <a:xfrm>
            <a:off x="505612" y="821619"/>
            <a:ext cx="7192335"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latin typeface="Arial"/>
                <a:cs typeface="Arial"/>
              </a:rPr>
              <a:t>Social Media</a:t>
            </a:r>
            <a:endParaRPr lang="en-GB" b="1">
              <a:cs typeface="Arial" panose="020B0604020202020204" pitchFamily="34" charset="0"/>
            </a:endParaRPr>
          </a:p>
          <a:p>
            <a:endParaRPr lang="en-GB">
              <a:cs typeface="Arial"/>
            </a:endParaRPr>
          </a:p>
          <a:p>
            <a:r>
              <a:rPr lang="en-GB" dirty="0">
                <a:latin typeface="Arial"/>
                <a:cs typeface="Arial"/>
              </a:rPr>
              <a:t>We use social media at St John's and often post photos of the children on our Friday News and on Instagram to show you and let you know what the children are doing.  If this is something that you would NOT like you child to appear on then please can you ensure that you fill out the section on your admission form to let us know.</a:t>
            </a:r>
            <a:endParaRPr lang="en-GB" dirty="0">
              <a:cs typeface="Arial"/>
            </a:endParaRPr>
          </a:p>
          <a:p>
            <a:endParaRPr lang="en-GB">
              <a:cs typeface="Arial"/>
            </a:endParaRPr>
          </a:p>
          <a:p>
            <a:r>
              <a:rPr lang="en-GB">
                <a:latin typeface="Arial"/>
                <a:cs typeface="Arial"/>
              </a:rPr>
              <a:t>Tapestry</a:t>
            </a:r>
            <a:r>
              <a:rPr lang="en-GB" dirty="0">
                <a:latin typeface="Arial"/>
                <a:cs typeface="Arial"/>
              </a:rPr>
              <a:t> is separate from this and is no photos are posted externally.</a:t>
            </a:r>
            <a:endParaRPr lang="en-GB" dirty="0">
              <a:cs typeface="Arial"/>
            </a:endParaRPr>
          </a:p>
        </p:txBody>
      </p:sp>
    </p:spTree>
    <p:extLst>
      <p:ext uri="{BB962C8B-B14F-4D97-AF65-F5344CB8AC3E}">
        <p14:creationId xmlns:p14="http://schemas.microsoft.com/office/powerpoint/2010/main" val="10290640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4A306E5A-1B6C-4BF2-BAD4-E45DBFFD59C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A picture containing shape&#10;&#10;Description automatically generated">
            <a:extLst>
              <a:ext uri="{FF2B5EF4-FFF2-40B4-BE49-F238E27FC236}">
                <a16:creationId xmlns:a16="http://schemas.microsoft.com/office/drawing/2014/main" id="{1F8BBEA2-A8C1-49C9-918B-C421328C99BD}"/>
              </a:ext>
            </a:extLst>
          </p:cNvPr>
          <p:cNvPicPr>
            <a:picLocks noChangeAspect="1"/>
          </p:cNvPicPr>
          <p:nvPr/>
        </p:nvPicPr>
        <p:blipFill>
          <a:blip r:embed="rId3"/>
          <a:stretch>
            <a:fillRect/>
          </a:stretch>
        </p:blipFill>
        <p:spPr>
          <a:xfrm>
            <a:off x="3120" y="5303843"/>
            <a:ext cx="9137345" cy="1556610"/>
          </a:xfrm>
          <a:prstGeom prst="rect">
            <a:avLst/>
          </a:prstGeom>
        </p:spPr>
      </p:pic>
      <p:sp>
        <p:nvSpPr>
          <p:cNvPr id="5" name="Rectangle 4">
            <a:extLst>
              <a:ext uri="{FF2B5EF4-FFF2-40B4-BE49-F238E27FC236}">
                <a16:creationId xmlns:a16="http://schemas.microsoft.com/office/drawing/2014/main" id="{8B661F42-F078-4A66-B542-ED37273C3E94}"/>
              </a:ext>
            </a:extLst>
          </p:cNvPr>
          <p:cNvSpPr/>
          <p:nvPr/>
        </p:nvSpPr>
        <p:spPr>
          <a:xfrm>
            <a:off x="554182" y="655782"/>
            <a:ext cx="7924800" cy="6278642"/>
          </a:xfrm>
          <a:prstGeom prst="rect">
            <a:avLst/>
          </a:prstGeom>
        </p:spPr>
        <p:txBody>
          <a:bodyPr wrap="square" lIns="91440" tIns="45720" rIns="91440" bIns="45720" anchor="t">
            <a:spAutoFit/>
          </a:bodyPr>
          <a:lstStyle/>
          <a:p>
            <a:r>
              <a:rPr lang="en-GB" sz="3600">
                <a:latin typeface="Arial"/>
                <a:cs typeface="Arial"/>
              </a:rPr>
              <a:t>Transition arrangements</a:t>
            </a:r>
          </a:p>
          <a:p>
            <a:endParaRPr lang="en-GB"/>
          </a:p>
          <a:p>
            <a:endParaRPr lang="en-GB"/>
          </a:p>
          <a:p>
            <a:r>
              <a:rPr lang="en-GB" sz="2000">
                <a:latin typeface="Arial"/>
                <a:cs typeface="Arial"/>
              </a:rPr>
              <a:t>We are offering 3 transition sessions for the children, and we will also be visiting them where possible in their Pre-Schools.</a:t>
            </a:r>
          </a:p>
          <a:p>
            <a:r>
              <a:rPr lang="en-GB" sz="2000">
                <a:latin typeface="Arial"/>
                <a:cs typeface="Arial"/>
              </a:rPr>
              <a:t>The sessions are as follows:</a:t>
            </a:r>
          </a:p>
          <a:p>
            <a:pPr marL="0" indent="0">
              <a:buNone/>
            </a:pPr>
            <a:endParaRPr lang="en-GB"/>
          </a:p>
          <a:p>
            <a:pPr marL="285750" indent="-285750">
              <a:buFont typeface="Arial" panose="020B0604020202020204" pitchFamily="34" charset="0"/>
              <a:buChar char="•"/>
            </a:pPr>
            <a:r>
              <a:rPr lang="en-GB" b="1">
                <a:latin typeface="Arial"/>
                <a:cs typeface="Arial"/>
              </a:rPr>
              <a:t>Thursday 25th June 2:15-3pm</a:t>
            </a:r>
            <a:r>
              <a:rPr lang="en-GB">
                <a:latin typeface="Arial"/>
                <a:cs typeface="Arial"/>
              </a:rPr>
              <a:t>- parents and children stay and play</a:t>
            </a:r>
          </a:p>
          <a:p>
            <a:pPr marL="285750" indent="-285750">
              <a:buFont typeface="Arial" panose="020B0604020202020204" pitchFamily="34" charset="0"/>
              <a:buChar char="•"/>
            </a:pPr>
            <a:r>
              <a:rPr lang="en-GB" b="1">
                <a:latin typeface="Arial"/>
                <a:cs typeface="Arial"/>
              </a:rPr>
              <a:t>Thursday 2nd July 2:15 – 3pm</a:t>
            </a:r>
            <a:r>
              <a:rPr lang="en-GB">
                <a:latin typeface="Arial"/>
                <a:cs typeface="Arial"/>
              </a:rPr>
              <a:t> - children stay in the classroom and the parents go for tea and coffee with second hand uniform available to purchase</a:t>
            </a:r>
            <a:r>
              <a:rPr lang="en-GB" dirty="0">
                <a:latin typeface="Arial"/>
                <a:cs typeface="Arial"/>
              </a:rPr>
              <a:t> </a:t>
            </a:r>
            <a:endParaRPr lang="en-GB" dirty="0">
              <a:cs typeface="Arial"/>
            </a:endParaRPr>
          </a:p>
          <a:p>
            <a:pPr marL="285750" indent="-285750">
              <a:buFont typeface="Arial" panose="020B0604020202020204" pitchFamily="34" charset="0"/>
              <a:buChar char="•"/>
            </a:pPr>
            <a:r>
              <a:rPr lang="en-GB" b="1">
                <a:latin typeface="Arial"/>
                <a:cs typeface="Arial"/>
              </a:rPr>
              <a:t>Transition Day – 7th  July </a:t>
            </a:r>
            <a:r>
              <a:rPr lang="en-GB">
                <a:latin typeface="Arial"/>
                <a:cs typeface="Arial"/>
              </a:rPr>
              <a:t>- </a:t>
            </a:r>
            <a:r>
              <a:rPr lang="en-GB" b="1">
                <a:latin typeface="Arial"/>
                <a:cs typeface="Arial"/>
              </a:rPr>
              <a:t>9.30 – 12.30 </a:t>
            </a:r>
            <a:r>
              <a:rPr lang="en-GB">
                <a:latin typeface="Arial"/>
                <a:cs typeface="Arial"/>
              </a:rPr>
              <a:t>Children come to school for the morning and bring their own packed lunch, a named water bottle, a morning healthy snack.  No Nuts.</a:t>
            </a:r>
          </a:p>
          <a:p>
            <a:pPr marL="285750" indent="-285750">
              <a:buFont typeface="Arial" panose="020B0604020202020204" pitchFamily="34" charset="0"/>
              <a:buChar char="•"/>
            </a:pPr>
            <a:endParaRPr lang="en-GB">
              <a:latin typeface="Arial"/>
              <a:cs typeface="Arial"/>
            </a:endParaRPr>
          </a:p>
          <a:p>
            <a:pPr marL="285750" indent="-285750">
              <a:buFont typeface="Arial" panose="020B0604020202020204" pitchFamily="34" charset="0"/>
              <a:buChar char="•"/>
            </a:pPr>
            <a:r>
              <a:rPr lang="en-GB" b="1">
                <a:latin typeface="Arial"/>
                <a:cs typeface="Arial"/>
              </a:rPr>
              <a:t>Wednesday 2nd September</a:t>
            </a:r>
            <a:r>
              <a:rPr lang="en-GB">
                <a:latin typeface="Arial"/>
                <a:cs typeface="Arial"/>
              </a:rPr>
              <a:t> - First Day – All day</a:t>
            </a:r>
            <a:endParaRPr lang="en-GB">
              <a:cs typeface="Arial"/>
            </a:endParaRPr>
          </a:p>
          <a:p>
            <a:pPr marL="285750" indent="-285750">
              <a:buFont typeface="Arial" panose="020B0604020202020204" pitchFamily="34" charset="0"/>
              <a:buChar char="•"/>
            </a:pPr>
            <a:endParaRPr lang="en-GB" dirty="0">
              <a:latin typeface="Arial"/>
              <a:cs typeface="Arial"/>
            </a:endParaRPr>
          </a:p>
          <a:p>
            <a:pPr marL="285750" indent="-285750">
              <a:buFont typeface="Arial" panose="020B0604020202020204" pitchFamily="34" charset="0"/>
              <a:buChar char="•"/>
            </a:pPr>
            <a:r>
              <a:rPr lang="en-GB" dirty="0">
                <a:latin typeface="Arial"/>
                <a:cs typeface="Arial"/>
              </a:rPr>
              <a:t>Pleas​e can you inform the class teachers directly of any allergies/medical needs either today or settling session 1.</a:t>
            </a:r>
            <a:endParaRPr lang="en-GB" dirty="0">
              <a:cs typeface="Arial" panose="020B0604020202020204" pitchFamily="34" charset="0"/>
            </a:endParaRPr>
          </a:p>
          <a:p>
            <a:endParaRPr lang="en-GB" sz="3600" b="1">
              <a:cs typeface="Arial" panose="020B0604020202020204" pitchFamily="34" charset="0"/>
            </a:endParaRPr>
          </a:p>
        </p:txBody>
      </p:sp>
    </p:spTree>
    <p:extLst>
      <p:ext uri="{BB962C8B-B14F-4D97-AF65-F5344CB8AC3E}">
        <p14:creationId xmlns:p14="http://schemas.microsoft.com/office/powerpoint/2010/main" val="24290541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04371C-B795-42D1-93FE-BF9F1DE037F5}"/>
              </a:ext>
            </a:extLst>
          </p:cNvPr>
          <p:cNvSpPr>
            <a:spLocks noGrp="1"/>
          </p:cNvSpPr>
          <p:nvPr>
            <p:ph type="ctrTitle"/>
          </p:nvPr>
        </p:nvSpPr>
        <p:spPr>
          <a:xfrm>
            <a:off x="685800" y="683491"/>
            <a:ext cx="7772400" cy="1655762"/>
          </a:xfrm>
        </p:spPr>
        <p:txBody>
          <a:bodyPr/>
          <a:lstStyle/>
          <a:p>
            <a:r>
              <a:rPr lang="en-GB"/>
              <a:t>ANY QUESTIONS</a:t>
            </a:r>
          </a:p>
        </p:txBody>
      </p:sp>
      <p:pic>
        <p:nvPicPr>
          <p:cNvPr id="4" name="Picture 2">
            <a:extLst>
              <a:ext uri="{FF2B5EF4-FFF2-40B4-BE49-F238E27FC236}">
                <a16:creationId xmlns:a16="http://schemas.microsoft.com/office/drawing/2014/main" id="{A4E13862-7AEA-4154-B13E-6ADC025E5C0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92871" y="68753"/>
            <a:ext cx="1124761" cy="1157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A picture containing shape&#10;&#10;Description automatically generated">
            <a:extLst>
              <a:ext uri="{FF2B5EF4-FFF2-40B4-BE49-F238E27FC236}">
                <a16:creationId xmlns:a16="http://schemas.microsoft.com/office/drawing/2014/main" id="{A54F13C3-8AC3-4BE5-BC1C-47C6BFC17461}"/>
              </a:ext>
            </a:extLst>
          </p:cNvPr>
          <p:cNvPicPr>
            <a:picLocks noChangeAspect="1"/>
          </p:cNvPicPr>
          <p:nvPr/>
        </p:nvPicPr>
        <p:blipFill>
          <a:blip r:embed="rId3"/>
          <a:stretch>
            <a:fillRect/>
          </a:stretch>
        </p:blipFill>
        <p:spPr>
          <a:xfrm>
            <a:off x="3120" y="5303843"/>
            <a:ext cx="9137345" cy="1556610"/>
          </a:xfrm>
          <a:prstGeom prst="rect">
            <a:avLst/>
          </a:prstGeom>
        </p:spPr>
      </p:pic>
      <p:pic>
        <p:nvPicPr>
          <p:cNvPr id="6" name="Picture 2" descr="C:\Users\Emma\AppData\Local\Microsoft\Windows\Temporary Internet Files\Content.IE5\EZYMTIKK\MC900434859[1].png">
            <a:extLst>
              <a:ext uri="{FF2B5EF4-FFF2-40B4-BE49-F238E27FC236}">
                <a16:creationId xmlns:a16="http://schemas.microsoft.com/office/drawing/2014/main" id="{BD2A3677-6110-44B6-A48D-65DD56CD75BC}"/>
              </a:ext>
            </a:extLst>
          </p:cNvPr>
          <p:cNvPicPr>
            <a:picLocks noChangeAspect="1" noChangeArrowheads="1"/>
          </p:cNvPicPr>
          <p:nvPr/>
        </p:nvPicPr>
        <p:blipFill>
          <a:blip r:embed="rId4" cstate="print"/>
          <a:srcRect/>
          <a:stretch>
            <a:fillRect/>
          </a:stretch>
        </p:blipFill>
        <p:spPr bwMode="auto">
          <a:xfrm>
            <a:off x="3479800" y="2385296"/>
            <a:ext cx="2204720" cy="2288303"/>
          </a:xfrm>
          <a:prstGeom prst="rect">
            <a:avLst/>
          </a:prstGeom>
          <a:noFill/>
        </p:spPr>
      </p:pic>
    </p:spTree>
    <p:extLst>
      <p:ext uri="{BB962C8B-B14F-4D97-AF65-F5344CB8AC3E}">
        <p14:creationId xmlns:p14="http://schemas.microsoft.com/office/powerpoint/2010/main" val="241980771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B3ABB8B8F091458A9F701DDEFF1486" ma:contentTypeVersion="15" ma:contentTypeDescription="Create a new document." ma:contentTypeScope="" ma:versionID="c6192515425cad765d95fbe3ab96b945">
  <xsd:schema xmlns:xsd="http://www.w3.org/2001/XMLSchema" xmlns:xs="http://www.w3.org/2001/XMLSchema" xmlns:p="http://schemas.microsoft.com/office/2006/metadata/properties" xmlns:ns2="97adfa1c-4a4b-4c84-9b28-fddd942dddb5" xmlns:ns3="25a7c5a7-96d6-45d1-a795-d10b72348e25" targetNamespace="http://schemas.microsoft.com/office/2006/metadata/properties" ma:root="true" ma:fieldsID="f07f17f5339a4c483717194968549dde" ns2:_="" ns3:_="">
    <xsd:import namespace="97adfa1c-4a4b-4c84-9b28-fddd942dddb5"/>
    <xsd:import namespace="25a7c5a7-96d6-45d1-a795-d10b72348e2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element ref="ns2:MediaServiceLocation" minOccurs="0"/>
                <xsd:element ref="ns2:MediaServiceOCR"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7adfa1c-4a4b-4c84-9b28-fddd942ddd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2e8dad2d-7a76-423e-b4e0-370171c6c2f1"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description="" ma:indexed="true"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5a7c5a7-96d6-45d1-a795-d10b72348e2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548574ba-2596-4818-89fd-3ae70ec6b42c}" ma:internalName="TaxCatchAll" ma:showField="CatchAllData" ma:web="25a7c5a7-96d6-45d1-a795-d10b72348e25">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97adfa1c-4a4b-4c84-9b28-fddd942dddb5">
      <Terms xmlns="http://schemas.microsoft.com/office/infopath/2007/PartnerControls"/>
    </lcf76f155ced4ddcb4097134ff3c332f>
    <TaxCatchAll xmlns="25a7c5a7-96d6-45d1-a795-d10b72348e25" xsi:nil="true"/>
    <SharedWithUsers xmlns="25a7c5a7-96d6-45d1-a795-d10b72348e25">
      <UserInfo>
        <DisplayName>E Henley</DisplayName>
        <AccountId>26</AccountId>
        <AccountType/>
      </UserInfo>
    </SharedWithUsers>
  </documentManagement>
</p:properties>
</file>

<file path=customXml/itemProps1.xml><?xml version="1.0" encoding="utf-8"?>
<ds:datastoreItem xmlns:ds="http://schemas.openxmlformats.org/officeDocument/2006/customXml" ds:itemID="{95D2517D-5FAE-46D5-9304-1E2B7E5DAA3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7adfa1c-4a4b-4c84-9b28-fddd942dddb5"/>
    <ds:schemaRef ds:uri="25a7c5a7-96d6-45d1-a795-d10b72348e2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204CFF9-A8AE-4141-9491-E19A0733293B}">
  <ds:schemaRefs>
    <ds:schemaRef ds:uri="http://schemas.microsoft.com/sharepoint/v3/contenttype/forms"/>
  </ds:schemaRefs>
</ds:datastoreItem>
</file>

<file path=customXml/itemProps3.xml><?xml version="1.0" encoding="utf-8"?>
<ds:datastoreItem xmlns:ds="http://schemas.openxmlformats.org/officeDocument/2006/customXml" ds:itemID="{2C9CB09A-8322-4605-92F3-77FDF9902CF6}">
  <ds:schemaRefs>
    <ds:schemaRef ds:uri="25a7c5a7-96d6-45d1-a795-d10b72348e25"/>
    <ds:schemaRef ds:uri="97adfa1c-4a4b-4c84-9b28-fddd942dddb5"/>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18</Slides>
  <Notes>0</Notes>
  <HiddenSlides>0</HiddenSlide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Office Theme</vt:lpstr>
      <vt:lpstr>EYFS   Information Evening  17th June 2026</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Ian and Georgina Newton</dc:creator>
  <cp:revision>153</cp:revision>
  <cp:lastPrinted>2022-06-13T14:40:13Z</cp:lastPrinted>
  <dcterms:created xsi:type="dcterms:W3CDTF">2011-05-03T14:46:58Z</dcterms:created>
  <dcterms:modified xsi:type="dcterms:W3CDTF">2026-07-16T15:22:10Z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2022-09-15T12:25:59Z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ba31ab80-23de-49e6-b507-c0036abe8927</vt:lpwstr>
  </property>
  <property fmtid="{D5CDD505-2E9C-101B-9397-08002B2CF9AE}" pid="8" name="MSIP_Label_defa4170-0d19-0005-0004-bc88714345d2_ContentBits">
    <vt:lpwstr>0</vt:lpwstr>
  </property>
  <property fmtid="{D5CDD505-2E9C-101B-9397-08002B2CF9AE}" pid="9" name="ContentTypeId">
    <vt:lpwstr>0x01010046B3ABB8B8F091458A9F701DDEFF1486</vt:lpwstr>
  </property>
  <property fmtid="{D5CDD505-2E9C-101B-9397-08002B2CF9AE}" pid="10" name="MediaServiceImageTags">
    <vt:lpwstr/>
  </property>
</Properties>
</file>