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20"/>
  </p:notesMasterIdLst>
  <p:sldIdLst>
    <p:sldId id="256" r:id="rId5"/>
    <p:sldId id="257" r:id="rId6"/>
    <p:sldId id="259" r:id="rId7"/>
    <p:sldId id="275" r:id="rId8"/>
    <p:sldId id="260" r:id="rId9"/>
    <p:sldId id="262" r:id="rId10"/>
    <p:sldId id="263" r:id="rId11"/>
    <p:sldId id="276" r:id="rId12"/>
    <p:sldId id="266" r:id="rId13"/>
    <p:sldId id="269" r:id="rId14"/>
    <p:sldId id="270" r:id="rId15"/>
    <p:sldId id="267" r:id="rId16"/>
    <p:sldId id="272" r:id="rId17"/>
    <p:sldId id="268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B21D5B-8938-4A59-94B8-FC3BF37B060A}" v="10" dt="2025-07-14T11:10:43.4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48" autoAdjust="0"/>
    <p:restoredTop sz="94660"/>
  </p:normalViewPr>
  <p:slideViewPr>
    <p:cSldViewPr snapToGrid="0">
      <p:cViewPr varScale="1">
        <p:scale>
          <a:sx n="79" d="100"/>
          <a:sy n="79" d="100"/>
        </p:scale>
        <p:origin x="6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E8ED5-A9FC-47ED-90B7-C7A714899125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B6BA8-570A-4C9F-8025-3B168114B0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995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7B6BA8-570A-4C9F-8025-3B168114B05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861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608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122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105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7/15/2025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471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0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028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990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709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74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658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57141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060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22926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943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4659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986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692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Green Abstract Background Png - Green Abstract Background PNG Image |  Transparent PNG Free Download on SeekPNG">
            <a:extLst>
              <a:ext uri="{FF2B5EF4-FFF2-40B4-BE49-F238E27FC236}">
                <a16:creationId xmlns:a16="http://schemas.microsoft.com/office/drawing/2014/main" id="{3602D0FD-A36F-0716-C73B-6A8A70D03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802" y="-477708"/>
            <a:ext cx="9396236" cy="797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5FA8C4-EF53-C314-1E6F-6DB2E32211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8301" y="2006082"/>
            <a:ext cx="7549662" cy="946435"/>
          </a:xfrm>
        </p:spPr>
        <p:txBody>
          <a:bodyPr>
            <a:normAutofit fontScale="90000"/>
          </a:bodyPr>
          <a:lstStyle/>
          <a:p>
            <a:r>
              <a:rPr lang="en-GB" dirty="0"/>
              <a:t>Meet the Teacher</a:t>
            </a:r>
            <a:br>
              <a:rPr lang="en-GB" dirty="0"/>
            </a:br>
            <a:r>
              <a:rPr lang="en-GB" dirty="0"/>
              <a:t>Year 4</a:t>
            </a:r>
            <a:br>
              <a:rPr lang="en-GB" dirty="0"/>
            </a:br>
            <a:r>
              <a:rPr lang="en-GB" dirty="0"/>
              <a:t>Class teacher: Mrs Moss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952B08-494D-AB29-984B-63829FA1D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8301" y="2962531"/>
            <a:ext cx="4982308" cy="1726100"/>
          </a:xfrm>
        </p:spPr>
        <p:txBody>
          <a:bodyPr/>
          <a:lstStyle/>
          <a:p>
            <a:r>
              <a:rPr lang="en-GB" sz="3600" dirty="0"/>
              <a:t>Tuesday 8</a:t>
            </a:r>
            <a:r>
              <a:rPr lang="en-GB" sz="2400" baseline="30000" dirty="0"/>
              <a:t>st</a:t>
            </a:r>
            <a:r>
              <a:rPr lang="en-GB" sz="3600" dirty="0"/>
              <a:t> July 2025</a:t>
            </a:r>
            <a:endParaRPr lang="en-US" sz="3600" dirty="0"/>
          </a:p>
        </p:txBody>
      </p:sp>
      <p:pic>
        <p:nvPicPr>
          <p:cNvPr id="6" name="Picture 5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1D16745-57A6-D058-9E38-59B3BE61E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53" y="223867"/>
            <a:ext cx="1496571" cy="152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5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5245E-51D9-04A7-0489-9FB2EABAD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u="sng" dirty="0">
                <a:latin typeface="Segoe Print" panose="02000600000000000000" pitchFamily="2" charset="0"/>
              </a:rPr>
              <a:t>Vision and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BC362-4331-83FE-22D4-6867ABEEB1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967894"/>
            <a:ext cx="8596668" cy="50734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600" dirty="0">
                <a:latin typeface="Segoe Print" panose="02000600000000000000" pitchFamily="2" charset="0"/>
              </a:rPr>
              <a:t>As a Church school we have a distinctive character where Christian values are promoted in all aspects of school life. </a:t>
            </a:r>
          </a:p>
          <a:p>
            <a:pPr marL="0" indent="0">
              <a:buNone/>
            </a:pPr>
            <a:endParaRPr lang="en-GB" sz="2600" dirty="0">
              <a:latin typeface="Segoe Print" panose="02000600000000000000" pitchFamily="2" charset="0"/>
            </a:endParaRPr>
          </a:p>
          <a:p>
            <a:pPr marL="0" indent="0" algn="ctr">
              <a:buNone/>
            </a:pPr>
            <a:r>
              <a:rPr lang="en-GB" sz="2200" i="1" dirty="0">
                <a:solidFill>
                  <a:srgbClr val="CC00CC"/>
                </a:solidFill>
                <a:latin typeface="Segoe Print" panose="02000600000000000000" pitchFamily="2" charset="0"/>
              </a:rPr>
              <a:t>Nurturing potential for all within a Christian ethos</a:t>
            </a:r>
          </a:p>
          <a:p>
            <a:pPr marL="0" indent="0">
              <a:buNone/>
            </a:pPr>
            <a:r>
              <a:rPr lang="en-GB" sz="2200" dirty="0">
                <a:latin typeface="Segoe Print" panose="02000600000000000000" pitchFamily="2" charset="0"/>
              </a:rPr>
              <a:t>Together we will work to enable all our children to achieve their full potential within our Christian family. Through the teachings and examples of Jesus, we nurture individuality - providing challenge, developing self-esteem and promoting care and respect for each other and God’s world. </a:t>
            </a:r>
          </a:p>
          <a:p>
            <a:pPr marL="0" indent="0">
              <a:buNone/>
            </a:pPr>
            <a:r>
              <a:rPr lang="en-GB" sz="2200" i="1" dirty="0">
                <a:solidFill>
                  <a:srgbClr val="CC00CC"/>
                </a:solidFill>
                <a:latin typeface="Segoe Print" panose="02000600000000000000" pitchFamily="2" charset="0"/>
              </a:rPr>
              <a:t>‘I can do </a:t>
            </a:r>
            <a:r>
              <a:rPr lang="en-GB" sz="2200" b="1" i="1" u="sng" dirty="0">
                <a:solidFill>
                  <a:srgbClr val="CC00CC"/>
                </a:solidFill>
                <a:latin typeface="Segoe Print" panose="02000600000000000000" pitchFamily="2" charset="0"/>
              </a:rPr>
              <a:t>all</a:t>
            </a:r>
            <a:r>
              <a:rPr lang="en-GB" sz="2200" i="1" dirty="0">
                <a:solidFill>
                  <a:srgbClr val="CC00CC"/>
                </a:solidFill>
                <a:latin typeface="Segoe Print" panose="02000600000000000000" pitchFamily="2" charset="0"/>
              </a:rPr>
              <a:t> things through Christ who strengthens me’ Philippians 4:13</a:t>
            </a:r>
          </a:p>
          <a:p>
            <a:pPr marL="0" indent="0">
              <a:buNone/>
            </a:pPr>
            <a:endParaRPr lang="en-GB" dirty="0">
              <a:latin typeface="Segoe Print" panose="02000600000000000000" pitchFamily="2" charset="0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CFED18E-D8D5-6421-5747-7E4466C4F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401C012-126F-CA7E-D0E7-CF39FA59AF3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13314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53BE082-3818-012D-C7C6-03719F0C30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E6E0CBC-A9A7-7A0A-5EA5-0CECDCA6B4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CC45DCA-B0B2-3C80-3A92-AA4E4906BC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00BED86F-C8B6-795B-F734-EFE5511D0F0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25309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0DBA0-FE73-DC53-890B-6232D1166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Segoe Print" panose="02000600000000000000" pitchFamily="2" charset="0"/>
              </a:rPr>
              <a:t>Timetabling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CB592-C529-0CA2-C8A3-1D184FB5D3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39" y="1204626"/>
            <a:ext cx="9765672" cy="3880773"/>
          </a:xfrm>
        </p:spPr>
        <p:txBody>
          <a:bodyPr/>
          <a:lstStyle/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PE days: Monday pm and Friday pm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PE kit in school every day please. The children will come home wearing their PE kit on Friday.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Kit should include the following: trainers, jogging bottoms/leggings, t-shirt, socks, shorts and a fleece/hoody. </a:t>
            </a:r>
          </a:p>
          <a:p>
            <a:pPr marL="0" indent="0">
              <a:buNone/>
            </a:pPr>
            <a:endParaRPr lang="en-GB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en-GB" dirty="0">
              <a:latin typeface="Segoe Print" panose="02000600000000000000" pitchFamily="2" charset="0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AD44D45-1FEC-AE79-9656-4F9831FDC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AAEDE6E-F451-C0C1-FD7B-60B231DCC8F2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9200FFE-9F0F-B88A-15AB-BEE45CAA7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F24C8F3-6C1F-40F6-3FC8-6B67C48DF6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B56170B-AC42-D2DB-1FB0-76D6632E74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786F381-1D1A-2FCB-483D-FF59D72F4A7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271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92403-FE77-E424-FACD-D635644EA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12834-EB15-2FA8-4B1F-66D3A139D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Segoe Print"/>
              </a:rPr>
              <a:t>Topics</a:t>
            </a:r>
            <a:endParaRPr lang="en-GB" b="1" u="sng" dirty="0">
              <a:latin typeface="Segoe Print" panose="020006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BAFE8-4C36-E57E-2E5E-C5CF3F015D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b="1" u="sng" dirty="0">
              <a:latin typeface="Segoe Print"/>
            </a:endParaRPr>
          </a:p>
          <a:p>
            <a:pPr marL="0" indent="0">
              <a:buNone/>
            </a:pPr>
            <a:endParaRPr lang="en-GB" b="1" u="sng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546A51DA-432E-7B85-6229-0CFE41009B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4FD40E8D-42CC-A70F-07F7-6BEB33AB34A0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D695D65-66F3-86EF-D097-93C0A725C1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57FBEB4-EC5A-7074-653B-03FADF376B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43718A0-0E58-E0BD-B695-DC5FACC2B5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F6AA73A-78D6-E27C-DEF4-4048E1A0578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82C20D2-7F17-DC11-A5E8-498E41B22CAF}"/>
              </a:ext>
            </a:extLst>
          </p:cNvPr>
          <p:cNvSpPr txBox="1"/>
          <p:nvPr/>
        </p:nvSpPr>
        <p:spPr>
          <a:xfrm>
            <a:off x="298119" y="1423319"/>
            <a:ext cx="9660527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Autumn: Europe and the Stone Age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Spring: Biomes and the Roman Empire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(Hope for a trip to Verulamium Museum in St Albans)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Summer: Japan and Monarchs Through Time</a:t>
            </a:r>
          </a:p>
        </p:txBody>
      </p:sp>
    </p:spTree>
    <p:extLst>
      <p:ext uri="{BB962C8B-B14F-4D97-AF65-F5344CB8AC3E}">
        <p14:creationId xmlns:p14="http://schemas.microsoft.com/office/powerpoint/2010/main" val="1212970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83E1-0172-0C56-35C4-1D9C73882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Segoe Print" panose="02000600000000000000" pitchFamily="2" charset="0"/>
              </a:rPr>
              <a:t>Equipment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0B517-D85E-9EE9-4A17-01ED5B6C5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38" y="1371181"/>
            <a:ext cx="9341723" cy="4722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Segoe Print" panose="02000600000000000000" pitchFamily="2" charset="0"/>
              </a:rPr>
              <a:t>Pencil case including:            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latin typeface="Segoe Print" panose="02000600000000000000" pitchFamily="2" charset="0"/>
              </a:rPr>
              <a:t> Pencil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latin typeface="Segoe Print" panose="02000600000000000000" pitchFamily="2" charset="0"/>
              </a:rPr>
              <a:t>Colouring pencils            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latin typeface="Segoe Print" panose="02000600000000000000" pitchFamily="2" charset="0"/>
              </a:rPr>
              <a:t>Sharpener (not a toy)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latin typeface="Segoe Print" panose="02000600000000000000" pitchFamily="2" charset="0"/>
              </a:rPr>
              <a:t> Ruler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latin typeface="Segoe Print" panose="02000600000000000000" pitchFamily="2" charset="0"/>
              </a:rPr>
              <a:t>Eraser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latin typeface="Segoe Print" panose="02000600000000000000" pitchFamily="2" charset="0"/>
              </a:rPr>
              <a:t>Whiteboard pens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latin typeface="Segoe Print" panose="02000600000000000000" pitchFamily="2" charset="0"/>
              </a:rPr>
              <a:t>Glue stick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latin typeface="Segoe Print" panose="02000600000000000000" pitchFamily="2" charset="0"/>
              </a:rPr>
              <a:t> Handwriting pen (when pen licence has been issued)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latin typeface="Segoe Print" panose="02000600000000000000" pitchFamily="2" charset="0"/>
              </a:rPr>
              <a:t>Please make sure these are regularly checked, especially whiteboard pens)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dirty="0"/>
          </a:p>
          <a:p>
            <a:pPr>
              <a:buFont typeface="Wingdings" panose="05000000000000000000" pitchFamily="2" charset="2"/>
              <a:buChar char="ü"/>
            </a:pPr>
            <a:endParaRPr lang="en-GB" dirty="0"/>
          </a:p>
          <a:p>
            <a:pPr>
              <a:buFont typeface="Wingdings" panose="05000000000000000000" pitchFamily="2" charset="2"/>
              <a:buChar char="ü"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DBF752D-37BD-8867-D10B-84E7A7F5B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207A2C2-5FAC-7D90-81D9-376FD7CF160B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E9F7B65-3FD4-29D9-3E1E-2FFB0243E0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8B57059-0BF0-2A4A-C786-FDE217D495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878E160-1484-E87F-13B3-B71918A61D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2FDC5DA-031A-B880-5A6C-D434471B183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73633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F6F22-44C5-FD5A-B7B1-52F7A6D1C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9179"/>
            <a:ext cx="9908771" cy="132080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Segoe Print" panose="02000600000000000000" pitchFamily="2" charset="0"/>
              </a:rPr>
              <a:t>The importance of reading</a:t>
            </a:r>
            <a:br>
              <a:rPr lang="en-GB" u="sng" dirty="0">
                <a:latin typeface="Segoe Print" panose="02000600000000000000" pitchFamily="2" charset="0"/>
              </a:rPr>
            </a:br>
            <a:r>
              <a:rPr lang="en-GB" sz="2200" b="1" dirty="0" err="1"/>
              <a:t>Reading</a:t>
            </a:r>
            <a:r>
              <a:rPr lang="en-GB" sz="2200" b="1" dirty="0"/>
              <a:t> with your child—whether you're reading to them or listening as they read—nurtures imagination, enriches language development, and deepens emotional bonds; no child is ever too old to benefit from this shared experience.</a:t>
            </a:r>
            <a:br>
              <a:rPr lang="en-GB" sz="2400" dirty="0"/>
            </a:br>
            <a:br>
              <a:rPr lang="en-GB" sz="2200" dirty="0"/>
            </a:br>
            <a:endParaRPr lang="en-GB" u="sng" dirty="0">
              <a:latin typeface="Segoe Print" panose="020006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3A735-EAE0-DA77-4B09-29BE78933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696" y="1844705"/>
            <a:ext cx="10097917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To encourage your child to read: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>
                <a:latin typeface="Comic Sans MS" panose="030F0702030302020204" pitchFamily="66" charset="0"/>
              </a:rPr>
              <a:t>Children are awarded house points for every signed entry in their reading diary.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>
                <a:latin typeface="Comic Sans MS" panose="030F0702030302020204" pitchFamily="66" charset="0"/>
              </a:rPr>
              <a:t>It must be signed by parents and not by the children.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>
                <a:latin typeface="Comic Sans MS" panose="030F0702030302020204" pitchFamily="66" charset="0"/>
              </a:rPr>
              <a:t>If possible, please listen to your child read each evening – even if just a few pages.  Discuss the book with and talk about what might happen next.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>
                <a:latin typeface="Comic Sans MS" panose="030F0702030302020204" pitchFamily="66" charset="0"/>
              </a:rPr>
              <a:t>Children should read a variety of age-appropriate texts including fiction and non-fiction.   In September, there will be a list of books suggestions on the school website. 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>
                <a:latin typeface="Comic Sans MS" panose="030F0702030302020204" pitchFamily="66" charset="0"/>
              </a:rPr>
              <a:t>They can borrow books from the school library. Some children will also be given a book from the school scheme.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C533967B-A10A-3567-B9B2-19249D97F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4BE2227-AABE-8C33-19CB-FA03AA7451BE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3D205CB-9373-D418-6FC8-B2D381560C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BDDC5D6-5816-A312-C40D-C250282DA7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6756435-4D5C-5B20-7D44-7F70534B7C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6914855-959D-857B-35C4-5D55D648A62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8358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D1F21-1228-F0F9-5E01-5BD2FB01D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Segoe Print" panose="02000600000000000000" pitchFamily="2" charset="0"/>
              </a:rPr>
              <a:t>Rules, Rewards &amp; Consequences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DDC81-469B-6926-37A3-9196C2957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59" y="1298657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>
                <a:latin typeface="Comic Sans MS" panose="030F0702030302020204" pitchFamily="66" charset="0"/>
              </a:rPr>
              <a:t>School Rules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Follow all instructions from all adults.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Use positive language and actions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Look after people, property and places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Respect each others space and keep hands, feet and objects to yourself</a:t>
            </a:r>
          </a:p>
          <a:p>
            <a:pPr marL="0" indent="0">
              <a:buNone/>
            </a:pPr>
            <a:endParaRPr lang="en-GB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en-GB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511A4B59-FB58-370A-7D77-A1D63AA45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3CF739D2-C4E5-8E52-0424-F79724D9F368}"/>
              </a:ext>
            </a:extLst>
          </p:cNvPr>
          <p:cNvGrpSpPr/>
          <p:nvPr/>
        </p:nvGrpSpPr>
        <p:grpSpPr>
          <a:xfrm>
            <a:off x="12441" y="6349199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2090B2C-A956-CC00-7A7C-2D5CFAF113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53BEA14A-8E98-34BA-CA02-96954FA858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F17E7D4-69A4-96F5-14D9-DA4A9D6D1A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6C8E436-35D9-07F9-81C1-FDB9028FF19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87069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D8E30-81A5-3F6A-4D5B-2B81F91956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06164-77A7-934A-F2E6-FFC20326E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Segoe Print" panose="02000600000000000000" pitchFamily="2" charset="0"/>
              </a:rPr>
              <a:t>Rules, Rewards &amp; Consequences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8404C-DEA2-2FC3-1D3B-812AFC545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59" y="1298657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u="sng" dirty="0">
                <a:latin typeface="Comic Sans MS" panose="030F0702030302020204" pitchFamily="66" charset="0"/>
              </a:rPr>
              <a:t>Rewards</a:t>
            </a:r>
            <a:endParaRPr lang="en-GB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House points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Whole class merits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Stickers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Headteacher rewards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Golden </a:t>
            </a:r>
            <a:r>
              <a:rPr lang="en-GB" sz="2400" dirty="0" err="1">
                <a:latin typeface="Comic Sans MS" panose="030F0702030302020204" pitchFamily="66" charset="0"/>
              </a:rPr>
              <a:t>Housepoint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en-GB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en-GB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CDD1A843-38D6-6DB1-FAF1-989C9205F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3450C067-0621-44FD-F027-F84790917751}"/>
              </a:ext>
            </a:extLst>
          </p:cNvPr>
          <p:cNvGrpSpPr/>
          <p:nvPr/>
        </p:nvGrpSpPr>
        <p:grpSpPr>
          <a:xfrm>
            <a:off x="12441" y="6339471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D39E89E-492F-8A17-14FA-51BC93F9D3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58F0450-B6B3-AB19-9476-2AA48E0252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D21A281-9D41-0616-7459-7E6E163439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64C5031-6830-D7E7-C0B0-4102B1628DC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49838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5B547-1177-8154-8BFA-63A457569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Segoe Print" panose="02000600000000000000" pitchFamily="2" charset="0"/>
              </a:rPr>
              <a:t>Homework</a:t>
            </a:r>
            <a:r>
              <a:rPr lang="en-GB" dirty="0"/>
              <a:t>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3AB07-251F-E11A-133E-173DB53B3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756" y="1553759"/>
            <a:ext cx="8596668" cy="388077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Daily reading preferably to an adult.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Weekly spellings which will be issued on a Monday and tested the following Monday.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Times tables (which are tested in class every Friday.)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0581467-DA2C-6C06-77D5-09A3BFEB4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28C84CB-A7E1-E5E4-0A43-1E69B3CAB1D1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D81A2AB-3C06-13EE-D8FA-6DF1B4E2D9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F9DC171-1A84-F26C-739D-A5FB41FC4C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8AC926B-4011-1B73-C70D-9727152EC8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6302694-B599-AC1E-5934-06419C0C345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71352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2967C-1019-3D7B-CEA7-0350C3AD4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0A0C9-FBDD-3FD0-63F5-35DDFE74D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Segoe Print" panose="02000600000000000000" pitchFamily="2" charset="0"/>
              </a:rPr>
              <a:t>New this year –St.  John’s passport</a:t>
            </a:r>
            <a:r>
              <a:rPr lang="en-GB" dirty="0"/>
              <a:t>	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CE0748-C4C1-A070-3FF4-B1B5D4DE5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52999" y="2160588"/>
            <a:ext cx="2846040" cy="3881437"/>
          </a:xfrm>
          <a:prstGeom prst="rect">
            <a:avLst/>
          </a:prstGeom>
        </p:spPr>
      </p:pic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5DAC2098-F9C8-59EA-8BD8-FFF4CD3951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7D8258B-41A5-C5AA-FC0C-5B01FB4BABC5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2278CE8-EF72-16B4-397E-8D80C2FED2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3CFD021-BE7A-3805-512F-D4CEDA2223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2E93676-BC14-8C25-E4BB-74138D9209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77A4932-6003-6D64-B6FA-648595B130E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Text Box 2">
            <a:extLst>
              <a:ext uri="{FF2B5EF4-FFF2-40B4-BE49-F238E27FC236}">
                <a16:creationId xmlns:a16="http://schemas.microsoft.com/office/drawing/2014/main" id="{7A414A0A-EEE2-0185-AD7D-84752D5E8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3268" y="2068489"/>
            <a:ext cx="3522345" cy="135614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kern="100" dirty="0">
                <a:effectLst/>
                <a:latin typeface="Segoe Print" panose="02000600000000000000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This is an A5 booklet  </a:t>
            </a:r>
            <a:r>
              <a:rPr lang="en-GB" kern="100" dirty="0">
                <a:latin typeface="Segoe Print" panose="02000600000000000000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s</a:t>
            </a:r>
            <a:r>
              <a:rPr lang="en-GB" kern="100" dirty="0">
                <a:effectLst/>
                <a:latin typeface="Segoe Print" panose="02000600000000000000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imilar in size and style to the KS2 reading record books.</a:t>
            </a:r>
          </a:p>
        </p:txBody>
      </p:sp>
    </p:spTree>
    <p:extLst>
      <p:ext uri="{BB962C8B-B14F-4D97-AF65-F5344CB8AC3E}">
        <p14:creationId xmlns:p14="http://schemas.microsoft.com/office/powerpoint/2010/main" val="38297304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3841B-C69A-1F09-CAF6-5E5C46FB0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07B30-E54A-940B-DE6C-52ACC153C1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close-up of a book&#10;&#10;AI-generated content may be incorrect.">
            <a:extLst>
              <a:ext uri="{FF2B5EF4-FFF2-40B4-BE49-F238E27FC236}">
                <a16:creationId xmlns:a16="http://schemas.microsoft.com/office/drawing/2014/main" id="{6F4884E4-7FB3-0A77-05EB-88B7493B42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0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982C-A4ED-4631-0DA3-D765C2882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Segoe Print" panose="02000600000000000000" pitchFamily="2" charset="0"/>
              </a:rPr>
              <a:t>Pick up and drop off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3AB8C-EB75-126D-2ABC-284A96619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574" y="1395818"/>
            <a:ext cx="8596668" cy="3880773"/>
          </a:xfrm>
        </p:spPr>
        <p:txBody>
          <a:bodyPr/>
          <a:lstStyle/>
          <a:p>
            <a:r>
              <a:rPr lang="en-GB" sz="2400" dirty="0">
                <a:latin typeface="Comic Sans MS" panose="030F0702030302020204" pitchFamily="66" charset="0"/>
              </a:rPr>
              <a:t>Main gates open from 8:30am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Children are welcomed into the classrooms from 8:40am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Register closes at 8:55am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Gates to parents open at 3:00pm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Pupils led out at 3:15pm</a:t>
            </a:r>
          </a:p>
          <a:p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270891A-028F-6574-8DC5-B673F76F5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BC5A815-50F5-6A36-7A48-B53A18BE6AC8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746AA9E-A261-542A-9002-0D90F4BC83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5E07B87-FD77-0A7C-24B6-B4FB5988BD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6014BC1-DEB9-37FA-7C82-AD8F56DBB0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8D18C1D-930F-1C0F-10A7-C1D800BBD6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431378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41EC-4F60-0975-8E47-51CE2DA93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Segoe Print" panose="02000600000000000000" pitchFamily="2" charset="0"/>
              </a:rPr>
              <a:t>Parent Help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A2D6D-2679-76AB-CAA6-E675A2309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512" y="1113186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We would very much welcome any support or time you or other relatives such as grandparents could give us. </a:t>
            </a:r>
          </a:p>
          <a:p>
            <a:r>
              <a:rPr lang="en-GB" dirty="0">
                <a:latin typeface="Comic Sans MS" panose="030F0702030302020204" pitchFamily="66" charset="0"/>
              </a:rPr>
              <a:t>Support with reading</a:t>
            </a:r>
          </a:p>
          <a:p>
            <a:r>
              <a:rPr lang="en-GB" dirty="0">
                <a:latin typeface="Comic Sans MS" panose="030F0702030302020204" pitchFamily="66" charset="0"/>
              </a:rPr>
              <a:t>Library </a:t>
            </a:r>
          </a:p>
          <a:p>
            <a:r>
              <a:rPr lang="en-GB" dirty="0">
                <a:latin typeface="Comic Sans MS" panose="030F0702030302020204" pitchFamily="66" charset="0"/>
              </a:rPr>
              <a:t>Computing</a:t>
            </a:r>
          </a:p>
          <a:p>
            <a:r>
              <a:rPr lang="en-GB" dirty="0">
                <a:latin typeface="Comic Sans MS" panose="030F0702030302020204" pitchFamily="66" charset="0"/>
              </a:rPr>
              <a:t>Art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Please let us know if you think you can help and your availability either by email or after the meeting. 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4CD0011-5BC0-EF96-2DA2-CA8C5B970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DB352C6-5220-2A01-8590-14D115F39594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ACEEB70-2672-63ED-AA35-D29365532A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B9E5FB5-5F36-D9DB-0CE7-0CF53DD46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0CDD394-6BFE-5E31-B9FA-502675E251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4194CF6-8CA5-6D4A-EFF5-8A239EBA296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57325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41EC-4F60-0975-8E47-51CE2DA93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u="sng" dirty="0">
                <a:latin typeface="Segoe Print" panose="02000600000000000000" pitchFamily="2" charset="0"/>
              </a:rPr>
              <a:t>Contact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A2D6D-2679-76AB-CAA6-E675A2309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949" y="1037051"/>
            <a:ext cx="8596668" cy="3880773"/>
          </a:xfrm>
        </p:spPr>
        <p:txBody>
          <a:bodyPr/>
          <a:lstStyle/>
          <a:p>
            <a:r>
              <a:rPr lang="en-GB" sz="2400" dirty="0">
                <a:latin typeface="Comic Sans MS" panose="030F0702030302020204" pitchFamily="66" charset="0"/>
              </a:rPr>
              <a:t>You can email the school office who will forward messages to class teachers: 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office@jlg.odbst.org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Please be aware that we are unlikely to reply during the school day as we will be teaching.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Friday News on the school website has all the information about what we have been learning during the week.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If something is urgent, please phone the school office on: 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01844 343521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4CD0011-5BC0-EF96-2DA2-CA8C5B970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DB352C6-5220-2A01-8590-14D115F39594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ACEEB70-2672-63ED-AA35-D29365532A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B9E5FB5-5F36-D9DB-0CE7-0CF53DD46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0CDD394-6BFE-5E31-B9FA-502675E251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4194CF6-8CA5-6D4A-EFF5-8A239EBA296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13794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3" name="Group 1032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34" name="Straight Connector 1033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37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38" name="Isosceles Triangle 1037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39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40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41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42" name="Isosceles Triangle 1041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43" name="Isosceles Triangle 1042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1045" name="Rectangle 1044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48" name="Straight Connector 1047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49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50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51" name="Isosceles Triangle 1050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52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53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54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55" name="Isosceles Triangle 1054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56" name="Isosceles Triangle 1055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1058" name="Rectangle 1057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#1 - Imgflip">
            <a:extLst>
              <a:ext uri="{FF2B5EF4-FFF2-40B4-BE49-F238E27FC236}">
                <a16:creationId xmlns:a16="http://schemas.microsoft.com/office/drawing/2014/main" id="{2AA874C4-98C5-A01D-4BED-5A613163B8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16595" y="1131994"/>
            <a:ext cx="8160686" cy="459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2810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B3ABB8B8F091458A9F701DDEFF1486" ma:contentTypeVersion="15" ma:contentTypeDescription="Create a new document." ma:contentTypeScope="" ma:versionID="ecbac94c321d21d23db5bcb7e3743700">
  <xsd:schema xmlns:xsd="http://www.w3.org/2001/XMLSchema" xmlns:xs="http://www.w3.org/2001/XMLSchema" xmlns:p="http://schemas.microsoft.com/office/2006/metadata/properties" xmlns:ns2="97adfa1c-4a4b-4c84-9b28-fddd942dddb5" xmlns:ns3="25a7c5a7-96d6-45d1-a795-d10b72348e25" targetNamespace="http://schemas.microsoft.com/office/2006/metadata/properties" ma:root="true" ma:fieldsID="2154abe043de6dbecef6719c1d639b3c" ns2:_="" ns3:_="">
    <xsd:import namespace="97adfa1c-4a4b-4c84-9b28-fddd942dddb5"/>
    <xsd:import namespace="25a7c5a7-96d6-45d1-a795-d10b72348e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adfa1c-4a4b-4c84-9b28-fddd942ddd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e8dad2d-7a76-423e-b4e0-370171c6c2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a7c5a7-96d6-45d1-a795-d10b72348e2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e1f3481-c5b7-4cd9-992b-f5d2be63002f}" ma:internalName="TaxCatchAll" ma:showField="CatchAllData" ma:web="25a7c5a7-96d6-45d1-a795-d10b72348e2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7adfa1c-4a4b-4c84-9b28-fddd942dddb5">
      <Terms xmlns="http://schemas.microsoft.com/office/infopath/2007/PartnerControls"/>
    </lcf76f155ced4ddcb4097134ff3c332f>
    <TaxCatchAll xmlns="25a7c5a7-96d6-45d1-a795-d10b72348e25" xsi:nil="true"/>
  </documentManagement>
</p:properties>
</file>

<file path=customXml/itemProps1.xml><?xml version="1.0" encoding="utf-8"?>
<ds:datastoreItem xmlns:ds="http://schemas.openxmlformats.org/officeDocument/2006/customXml" ds:itemID="{44CCFEB0-CA31-40CC-ADD1-36C6F2DEEF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7adfa1c-4a4b-4c84-9b28-fddd942dddb5"/>
    <ds:schemaRef ds:uri="25a7c5a7-96d6-45d1-a795-d10b72348e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7733FFD-FCBC-4C30-A0FF-692A661409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D66F95-113E-443D-A63F-7F7F58A0216A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25a7c5a7-96d6-45d1-a795-d10b72348e25"/>
    <ds:schemaRef ds:uri="http://purl.org/dc/dcmitype/"/>
    <ds:schemaRef ds:uri="97adfa1c-4a4b-4c84-9b28-fddd942dddb5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684</Words>
  <Application>Microsoft Office PowerPoint</Application>
  <PresentationFormat>Widescreen</PresentationFormat>
  <Paragraphs>4700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Facet</vt:lpstr>
      <vt:lpstr>Meet the Teacher Year 4 Class teacher: Mrs Moss</vt:lpstr>
      <vt:lpstr>Vision and Values</vt:lpstr>
      <vt:lpstr>Timetabling </vt:lpstr>
      <vt:lpstr>Topics</vt:lpstr>
      <vt:lpstr>Equipment List </vt:lpstr>
      <vt:lpstr>The importance of reading Reading with your child—whether you're reading to them or listening as they read—nurtures imagination, enriches language development, and deepens emotional bonds; no child is ever too old to benefit from this shared experience.  </vt:lpstr>
      <vt:lpstr>Rules, Rewards &amp; Consequences </vt:lpstr>
      <vt:lpstr>Rules, Rewards &amp; Consequences </vt:lpstr>
      <vt:lpstr>Homework </vt:lpstr>
      <vt:lpstr>New this year –St.  John’s passport </vt:lpstr>
      <vt:lpstr>PowerPoint Presentation</vt:lpstr>
      <vt:lpstr>Pick up and drop off information</vt:lpstr>
      <vt:lpstr>Parent Help</vt:lpstr>
      <vt:lpstr>Contact information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I Newton</dc:creator>
  <cp:lastModifiedBy>R Moss</cp:lastModifiedBy>
  <cp:revision>9</cp:revision>
  <dcterms:created xsi:type="dcterms:W3CDTF">2023-06-18T19:08:34Z</dcterms:created>
  <dcterms:modified xsi:type="dcterms:W3CDTF">2025-07-15T10:13:15Z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2023-06-18T19:33:20Z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001a6c87-614b-4ccc-bde4-1727eeb8c856</vt:lpwstr>
  </property>
  <property fmtid="{D5CDD505-2E9C-101B-9397-08002B2CF9AE}" pid="8" name="MSIP_Label_defa4170-0d19-0005-0004-bc88714345d2_ContentBits">
    <vt:lpwstr>0</vt:lpwstr>
  </property>
  <property fmtid="{D5CDD505-2E9C-101B-9397-08002B2CF9AE}" pid="9" name="ContentTypeId">
    <vt:lpwstr>0x01010046B3ABB8B8F091458A9F701DDEFF1486</vt:lpwstr>
  </property>
  <property fmtid="{D5CDD505-2E9C-101B-9397-08002B2CF9AE}" pid="10" name="MediaServiceImageTags">
    <vt:lpwstr/>
  </property>
</Properties>
</file>