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4"/>
  </p:sldMasterIdLst>
  <p:notesMasterIdLst>
    <p:notesMasterId r:id="rId22"/>
  </p:notesMasterIdLst>
  <p:sldIdLst>
    <p:sldId id="256" r:id="rId5"/>
    <p:sldId id="257" r:id="rId6"/>
    <p:sldId id="271" r:id="rId7"/>
    <p:sldId id="259" r:id="rId8"/>
    <p:sldId id="275" r:id="rId9"/>
    <p:sldId id="260" r:id="rId10"/>
    <p:sldId id="262" r:id="rId11"/>
    <p:sldId id="263" r:id="rId12"/>
    <p:sldId id="261" r:id="rId13"/>
    <p:sldId id="273" r:id="rId14"/>
    <p:sldId id="266" r:id="rId15"/>
    <p:sldId id="269" r:id="rId16"/>
    <p:sldId id="270" r:id="rId17"/>
    <p:sldId id="267" r:id="rId18"/>
    <p:sldId id="272" r:id="rId19"/>
    <p:sldId id="268" r:id="rId20"/>
    <p:sldId id="274"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B99086D-FFA9-3AEC-2B64-420FF7391F02}" v="525" dt="2025-06-30T14:03:18.19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548" autoAdjust="0"/>
    <p:restoredTop sz="94660"/>
  </p:normalViewPr>
  <p:slideViewPr>
    <p:cSldViewPr snapToGrid="0">
      <p:cViewPr varScale="1">
        <p:scale>
          <a:sx n="93" d="100"/>
          <a:sy n="93" d="100"/>
        </p:scale>
        <p:origin x="53" y="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78E8ED5-A9FC-47ED-90B7-C7A714899125}" type="datetimeFigureOut">
              <a:rPr lang="en-GB" smtClean="0"/>
              <a:t>15/07/2025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E7B6BA8-570A-4C9F-8025-3B168114B050}" type="slidenum">
              <a:rPr lang="en-GB" smtClean="0"/>
              <a:t>‹#›</a:t>
            </a:fld>
            <a:endParaRPr lang="en-GB"/>
          </a:p>
        </p:txBody>
      </p:sp>
    </p:spTree>
    <p:extLst>
      <p:ext uri="{BB962C8B-B14F-4D97-AF65-F5344CB8AC3E}">
        <p14:creationId xmlns:p14="http://schemas.microsoft.com/office/powerpoint/2010/main" val="5039956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E7B6BA8-570A-4C9F-8025-3B168114B050}" type="slidenum">
              <a:rPr lang="en-GB" smtClean="0"/>
              <a:t>2</a:t>
            </a:fld>
            <a:endParaRPr lang="en-GB"/>
          </a:p>
        </p:txBody>
      </p:sp>
    </p:spTree>
    <p:extLst>
      <p:ext uri="{BB962C8B-B14F-4D97-AF65-F5344CB8AC3E}">
        <p14:creationId xmlns:p14="http://schemas.microsoft.com/office/powerpoint/2010/main" val="9738615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dirty="0"/>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B61BEF0D-F0BB-DE4B-95CE-6DB70DBA9567}" type="datetimeFigureOut">
              <a:rPr lang="en-US" dirty="0"/>
              <a:pPr/>
              <a:t>7/15/2025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700608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7/15/2025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5141223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dirty="0"/>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9111052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EB712588-04B1-427B-82EE-E8DB90309F08}" type="datetimeFigureOut">
              <a:rPr lang="en-US" dirty="0"/>
              <a:t>7/15/2025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extLst>
      <p:ext uri="{BB962C8B-B14F-4D97-AF65-F5344CB8AC3E}">
        <p14:creationId xmlns:p14="http://schemas.microsoft.com/office/powerpoint/2010/main" val="33214715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7/15/2025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498093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7/15/2025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4200282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7/15/2025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2549907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dirty="0"/>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7/15/2025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extLst>
      <p:ext uri="{BB962C8B-B14F-4D97-AF65-F5344CB8AC3E}">
        <p14:creationId xmlns:p14="http://schemas.microsoft.com/office/powerpoint/2010/main" val="15287094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dirty="0"/>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7/15/2025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127742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dirty="0"/>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1596589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dirty="0"/>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757141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dirty="0"/>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54706074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dirty="0"/>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1922926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dirty="0"/>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3469434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5C6B4A9-1611-4792-9094-5F34BCA07E0B}" type="datetimeFigureOut">
              <a:rPr lang="en-US" dirty="0"/>
              <a:t>7/15/2025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extLst>
      <p:ext uri="{BB962C8B-B14F-4D97-AF65-F5344CB8AC3E}">
        <p14:creationId xmlns:p14="http://schemas.microsoft.com/office/powerpoint/2010/main" val="15014659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dirty="0"/>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7/15/2025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8189863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7/15/2025</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612692541"/>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 id="2147483721" r:id="rId13"/>
    <p:sldLayoutId id="2147483722" r:id="rId14"/>
    <p:sldLayoutId id="2147483723" r:id="rId15"/>
    <p:sldLayoutId id="2147483724"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bloogle-humoristico.blogspot.com/2010/05/" TargetMode="External"/><Relationship Id="rId2" Type="http://schemas.openxmlformats.org/officeDocument/2006/relationships/image" Target="../media/image9.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Green Abstract Background Png - Green Abstract Background PNG Image |  Transparent PNG Free Download on SeekPNG">
            <a:extLst>
              <a:ext uri="{FF2B5EF4-FFF2-40B4-BE49-F238E27FC236}">
                <a16:creationId xmlns:a16="http://schemas.microsoft.com/office/drawing/2014/main" id="{3602D0FD-A36F-0716-C73B-6A8A70D0300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18802" y="-477708"/>
            <a:ext cx="9396236" cy="797534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425FA8C4-EF53-C314-1E6F-6DB2E32211F9}"/>
              </a:ext>
            </a:extLst>
          </p:cNvPr>
          <p:cNvSpPr>
            <a:spLocks noGrp="1"/>
          </p:cNvSpPr>
          <p:nvPr>
            <p:ph type="ctrTitle"/>
          </p:nvPr>
        </p:nvSpPr>
        <p:spPr>
          <a:xfrm>
            <a:off x="488301" y="2006082"/>
            <a:ext cx="7549662" cy="946435"/>
          </a:xfrm>
        </p:spPr>
        <p:txBody>
          <a:bodyPr>
            <a:normAutofit fontScale="90000"/>
          </a:bodyPr>
          <a:lstStyle/>
          <a:p>
            <a:r>
              <a:rPr lang="en-GB" dirty="0"/>
              <a:t>Meet the Teachers</a:t>
            </a:r>
            <a:br>
              <a:rPr lang="en-GB" dirty="0"/>
            </a:br>
            <a:r>
              <a:rPr lang="en-GB" dirty="0"/>
              <a:t>Year 3</a:t>
            </a:r>
          </a:p>
        </p:txBody>
      </p:sp>
      <p:sp>
        <p:nvSpPr>
          <p:cNvPr id="3" name="Subtitle 2">
            <a:extLst>
              <a:ext uri="{FF2B5EF4-FFF2-40B4-BE49-F238E27FC236}">
                <a16:creationId xmlns:a16="http://schemas.microsoft.com/office/drawing/2014/main" id="{57952B08-494D-AB29-984B-63829FA1D77C}"/>
              </a:ext>
            </a:extLst>
          </p:cNvPr>
          <p:cNvSpPr>
            <a:spLocks noGrp="1"/>
          </p:cNvSpPr>
          <p:nvPr>
            <p:ph type="subTitle" idx="1"/>
          </p:nvPr>
        </p:nvSpPr>
        <p:spPr>
          <a:xfrm>
            <a:off x="488301" y="2962531"/>
            <a:ext cx="4982308" cy="1726100"/>
          </a:xfrm>
        </p:spPr>
        <p:txBody>
          <a:bodyPr/>
          <a:lstStyle/>
          <a:p>
            <a:r>
              <a:rPr lang="en-GB" sz="3600" dirty="0"/>
              <a:t>Tuesday 1</a:t>
            </a:r>
            <a:r>
              <a:rPr lang="en-GB" sz="2400" baseline="30000" dirty="0"/>
              <a:t>st</a:t>
            </a:r>
            <a:r>
              <a:rPr lang="en-GB" sz="3600" dirty="0"/>
              <a:t> July 2025</a:t>
            </a:r>
            <a:endParaRPr lang="en-US" sz="3600" dirty="0"/>
          </a:p>
        </p:txBody>
      </p:sp>
      <p:pic>
        <p:nvPicPr>
          <p:cNvPr id="6" name="Picture 5" descr="A yellow and green cross in a circle with words&#10;&#10;Description automatically generated with low confidence">
            <a:extLst>
              <a:ext uri="{FF2B5EF4-FFF2-40B4-BE49-F238E27FC236}">
                <a16:creationId xmlns:a16="http://schemas.microsoft.com/office/drawing/2014/main" id="{61D16745-57A6-D058-9E38-59B3BE61E0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9853" y="223867"/>
            <a:ext cx="1496571" cy="1520955"/>
          </a:xfrm>
          <a:prstGeom prst="rect">
            <a:avLst/>
          </a:prstGeom>
        </p:spPr>
      </p:pic>
    </p:spTree>
    <p:extLst>
      <p:ext uri="{BB962C8B-B14F-4D97-AF65-F5344CB8AC3E}">
        <p14:creationId xmlns:p14="http://schemas.microsoft.com/office/powerpoint/2010/main" val="645652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A5245E-51D9-04A7-0489-9FB2EABAD55F}"/>
              </a:ext>
            </a:extLst>
          </p:cNvPr>
          <p:cNvSpPr>
            <a:spLocks noGrp="1"/>
          </p:cNvSpPr>
          <p:nvPr>
            <p:ph type="title"/>
          </p:nvPr>
        </p:nvSpPr>
        <p:spPr>
          <a:xfrm>
            <a:off x="838200" y="318472"/>
            <a:ext cx="10515600" cy="1325563"/>
          </a:xfrm>
        </p:spPr>
        <p:txBody>
          <a:bodyPr/>
          <a:lstStyle/>
          <a:p>
            <a:r>
              <a:rPr lang="en-GB" u="sng" dirty="0">
                <a:latin typeface="Segoe Print" panose="02000600000000000000" pitchFamily="2" charset="0"/>
              </a:rPr>
              <a:t>Vision and Values</a:t>
            </a:r>
          </a:p>
        </p:txBody>
      </p:sp>
      <p:sp>
        <p:nvSpPr>
          <p:cNvPr id="3" name="Content Placeholder 2">
            <a:extLst>
              <a:ext uri="{FF2B5EF4-FFF2-40B4-BE49-F238E27FC236}">
                <a16:creationId xmlns:a16="http://schemas.microsoft.com/office/drawing/2014/main" id="{466BC362-4331-83FE-22D4-6867ABEEB19F}"/>
              </a:ext>
            </a:extLst>
          </p:cNvPr>
          <p:cNvSpPr>
            <a:spLocks noGrp="1"/>
          </p:cNvSpPr>
          <p:nvPr>
            <p:ph idx="1"/>
          </p:nvPr>
        </p:nvSpPr>
        <p:spPr>
          <a:xfrm>
            <a:off x="677334" y="967894"/>
            <a:ext cx="8596668" cy="5073468"/>
          </a:xfrm>
        </p:spPr>
        <p:txBody>
          <a:bodyPr>
            <a:normAutofit lnSpcReduction="10000"/>
          </a:bodyPr>
          <a:lstStyle/>
          <a:p>
            <a:pPr marL="0" indent="0">
              <a:buNone/>
            </a:pPr>
            <a:r>
              <a:rPr lang="en-GB" sz="2600" dirty="0">
                <a:latin typeface="Segoe Print" panose="02000600000000000000" pitchFamily="2" charset="0"/>
              </a:rPr>
              <a:t>As a Church school we have a distinctive character where Christian values are promoted in all aspects of school life. </a:t>
            </a:r>
          </a:p>
          <a:p>
            <a:pPr marL="0" indent="0">
              <a:buNone/>
            </a:pPr>
            <a:endParaRPr lang="en-GB" sz="2600" dirty="0">
              <a:latin typeface="Segoe Print" panose="02000600000000000000" pitchFamily="2" charset="0"/>
            </a:endParaRPr>
          </a:p>
          <a:p>
            <a:pPr marL="0" indent="0" algn="ctr">
              <a:buNone/>
            </a:pPr>
            <a:r>
              <a:rPr lang="en-GB" sz="2200" i="1" dirty="0">
                <a:solidFill>
                  <a:srgbClr val="CC00CC"/>
                </a:solidFill>
                <a:latin typeface="Segoe Print" panose="02000600000000000000" pitchFamily="2" charset="0"/>
              </a:rPr>
              <a:t>Nurturing potential for all within a Christian ethos</a:t>
            </a:r>
          </a:p>
          <a:p>
            <a:pPr marL="0" indent="0">
              <a:buNone/>
            </a:pPr>
            <a:r>
              <a:rPr lang="en-GB" sz="2200" dirty="0">
                <a:latin typeface="Segoe Print" panose="02000600000000000000" pitchFamily="2" charset="0"/>
              </a:rPr>
              <a:t>Together we will work to enable all our children to achieve their full potential within our Christian family. Through the teachings and examples of Jesus, we nurture individuality - providing challenge, developing self-esteem and promoting care and respect for each other and God’s world. </a:t>
            </a:r>
          </a:p>
          <a:p>
            <a:pPr marL="0" indent="0">
              <a:buNone/>
            </a:pPr>
            <a:r>
              <a:rPr lang="en-GB" sz="2200" i="1" dirty="0">
                <a:solidFill>
                  <a:srgbClr val="CC00CC"/>
                </a:solidFill>
                <a:latin typeface="Segoe Print" panose="02000600000000000000" pitchFamily="2" charset="0"/>
              </a:rPr>
              <a:t>‘I can do </a:t>
            </a:r>
            <a:r>
              <a:rPr lang="en-GB" sz="2200" b="1" i="1" u="sng" dirty="0">
                <a:solidFill>
                  <a:srgbClr val="CC00CC"/>
                </a:solidFill>
                <a:latin typeface="Segoe Print" panose="02000600000000000000" pitchFamily="2" charset="0"/>
              </a:rPr>
              <a:t>all</a:t>
            </a:r>
            <a:r>
              <a:rPr lang="en-GB" sz="2200" i="1" dirty="0">
                <a:solidFill>
                  <a:srgbClr val="CC00CC"/>
                </a:solidFill>
                <a:latin typeface="Segoe Print" panose="02000600000000000000" pitchFamily="2" charset="0"/>
              </a:rPr>
              <a:t> things through Christ who strengthens me’ Philippians 4:13</a:t>
            </a:r>
          </a:p>
          <a:p>
            <a:pPr marL="0" indent="0">
              <a:buNone/>
            </a:pPr>
            <a:endParaRPr lang="en-GB" dirty="0">
              <a:latin typeface="Segoe Print" panose="02000600000000000000" pitchFamily="2" charset="0"/>
            </a:endParaRPr>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BCFED18E-D8D5-6421-5747-7E4466C4F0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9" name="Group 8">
            <a:extLst>
              <a:ext uri="{FF2B5EF4-FFF2-40B4-BE49-F238E27FC236}">
                <a16:creationId xmlns:a16="http://schemas.microsoft.com/office/drawing/2014/main" id="{B401C012-126F-CA7E-D0E7-CF39FA59AF3C}"/>
              </a:ext>
            </a:extLst>
          </p:cNvPr>
          <p:cNvGrpSpPr/>
          <p:nvPr/>
        </p:nvGrpSpPr>
        <p:grpSpPr>
          <a:xfrm>
            <a:off x="12441" y="6330140"/>
            <a:ext cx="12179559" cy="528280"/>
            <a:chOff x="12441" y="6330140"/>
            <a:chExt cx="12179559" cy="528280"/>
          </a:xfrm>
        </p:grpSpPr>
        <p:pic>
          <p:nvPicPr>
            <p:cNvPr id="13314" name="Picture 2" descr="Abstract Background Green Vector Free Vector Download 407131 | CannyPic">
              <a:extLst>
                <a:ext uri="{FF2B5EF4-FFF2-40B4-BE49-F238E27FC236}">
                  <a16:creationId xmlns:a16="http://schemas.microsoft.com/office/drawing/2014/main" id="{453BE082-3818-012D-C7C6-03719F0C300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Abstract Background Green Vector Free Vector Download 407131 | CannyPic">
              <a:extLst>
                <a:ext uri="{FF2B5EF4-FFF2-40B4-BE49-F238E27FC236}">
                  <a16:creationId xmlns:a16="http://schemas.microsoft.com/office/drawing/2014/main" id="{4E6E0CBC-A9A7-7A0A-5EA5-0CECDCA6B49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Abstract Background Green Vector Free Vector Download 407131 | CannyPic">
              <a:extLst>
                <a:ext uri="{FF2B5EF4-FFF2-40B4-BE49-F238E27FC236}">
                  <a16:creationId xmlns:a16="http://schemas.microsoft.com/office/drawing/2014/main" id="{4CC45DCA-B0B2-3C80-3A92-AA4E4906BCE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00BED86F-C8B6-795B-F734-EFE5511D0F04}"/>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0253093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FC0CB6-A3A5-B1E8-211A-17C80DB9D610}"/>
              </a:ext>
            </a:extLst>
          </p:cNvPr>
          <p:cNvSpPr>
            <a:spLocks noGrp="1"/>
          </p:cNvSpPr>
          <p:nvPr>
            <p:ph type="title"/>
          </p:nvPr>
        </p:nvSpPr>
        <p:spPr/>
        <p:txBody>
          <a:bodyPr/>
          <a:lstStyle/>
          <a:p>
            <a:r>
              <a:rPr lang="en-GB" b="1" u="sng" dirty="0">
                <a:latin typeface="Segoe Print" panose="02000600000000000000" pitchFamily="2" charset="0"/>
              </a:rPr>
              <a:t>Introducing the team</a:t>
            </a:r>
          </a:p>
        </p:txBody>
      </p:sp>
      <p:sp>
        <p:nvSpPr>
          <p:cNvPr id="3" name="Content Placeholder 2">
            <a:extLst>
              <a:ext uri="{FF2B5EF4-FFF2-40B4-BE49-F238E27FC236}">
                <a16:creationId xmlns:a16="http://schemas.microsoft.com/office/drawing/2014/main" id="{2CF72B6E-80E8-EE00-B7F8-3CC9D1B8018D}"/>
              </a:ext>
            </a:extLst>
          </p:cNvPr>
          <p:cNvSpPr>
            <a:spLocks noGrp="1"/>
          </p:cNvSpPr>
          <p:nvPr>
            <p:ph idx="1"/>
          </p:nvPr>
        </p:nvSpPr>
        <p:spPr/>
        <p:txBody>
          <a:bodyPr/>
          <a:lstStyle/>
          <a:p>
            <a:pPr marL="0" indent="0">
              <a:buNone/>
            </a:pPr>
            <a:r>
              <a:rPr lang="en-GB" b="1" u="sng" dirty="0">
                <a:latin typeface="Segoe Print" panose="02000600000000000000" pitchFamily="2" charset="0"/>
              </a:rPr>
              <a:t>Class Teachers</a:t>
            </a:r>
          </a:p>
          <a:p>
            <a:r>
              <a:rPr lang="en-GB" dirty="0">
                <a:latin typeface="Segoe Print" panose="02000600000000000000" pitchFamily="2" charset="0"/>
              </a:rPr>
              <a:t>Mrs Farrell (mornings)</a:t>
            </a:r>
          </a:p>
          <a:p>
            <a:r>
              <a:rPr lang="en-GB" dirty="0">
                <a:latin typeface="Segoe Print" panose="02000600000000000000" pitchFamily="2" charset="0"/>
              </a:rPr>
              <a:t>Mrs </a:t>
            </a:r>
            <a:r>
              <a:rPr lang="en-GB" dirty="0" err="1">
                <a:latin typeface="Segoe Print" panose="02000600000000000000" pitchFamily="2" charset="0"/>
              </a:rPr>
              <a:t>Mayman</a:t>
            </a:r>
            <a:r>
              <a:rPr lang="en-GB" dirty="0">
                <a:latin typeface="Segoe Print" panose="02000600000000000000" pitchFamily="2" charset="0"/>
              </a:rPr>
              <a:t> (afternoons</a:t>
            </a:r>
            <a:r>
              <a:rPr lang="en-GB" dirty="0"/>
              <a:t>)</a:t>
            </a:r>
          </a:p>
          <a:p>
            <a:pPr marL="0" indent="0">
              <a:buNone/>
            </a:pPr>
            <a:endParaRPr lang="en-GB" b="1" u="sng" dirty="0"/>
          </a:p>
          <a:p>
            <a:pPr marL="0" indent="0">
              <a:buNone/>
            </a:pPr>
            <a:endParaRPr lang="en-GB" dirty="0"/>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2ACA83B0-FF96-D245-02D1-D686E6C7193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FE597C6D-3EA7-566A-1542-F581BE08162C}"/>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E4753149-8D35-20F8-A7C4-AFC67D016C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1F5ABFAE-C035-CE14-6E37-0867B9A606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771F7DB5-9389-BEFB-E1FE-AED7828A77B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F7283120-2FD7-129B-490E-20F5188102E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7929150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80DBA0-FE73-DC53-890B-6232D1166BC8}"/>
              </a:ext>
            </a:extLst>
          </p:cNvPr>
          <p:cNvSpPr>
            <a:spLocks noGrp="1"/>
          </p:cNvSpPr>
          <p:nvPr>
            <p:ph type="title"/>
          </p:nvPr>
        </p:nvSpPr>
        <p:spPr/>
        <p:txBody>
          <a:bodyPr/>
          <a:lstStyle/>
          <a:p>
            <a:r>
              <a:rPr lang="en-GB" u="sng" dirty="0">
                <a:latin typeface="Segoe Print" panose="02000600000000000000" pitchFamily="2" charset="0"/>
              </a:rPr>
              <a:t>Timetabling</a:t>
            </a:r>
            <a:r>
              <a:rPr lang="en-GB" dirty="0"/>
              <a:t> </a:t>
            </a:r>
          </a:p>
        </p:txBody>
      </p:sp>
      <p:sp>
        <p:nvSpPr>
          <p:cNvPr id="3" name="Content Placeholder 2">
            <a:extLst>
              <a:ext uri="{FF2B5EF4-FFF2-40B4-BE49-F238E27FC236}">
                <a16:creationId xmlns:a16="http://schemas.microsoft.com/office/drawing/2014/main" id="{231CB592-C529-0CA2-C8A3-1D184FB5D31B}"/>
              </a:ext>
            </a:extLst>
          </p:cNvPr>
          <p:cNvSpPr>
            <a:spLocks noGrp="1"/>
          </p:cNvSpPr>
          <p:nvPr>
            <p:ph idx="1"/>
          </p:nvPr>
        </p:nvSpPr>
        <p:spPr/>
        <p:txBody>
          <a:bodyPr/>
          <a:lstStyle/>
          <a:p>
            <a:pPr marL="0" indent="0">
              <a:buNone/>
            </a:pPr>
            <a:endParaRPr lang="en-GB" dirty="0">
              <a:latin typeface="Segoe Print" panose="02000600000000000000" pitchFamily="2" charset="0"/>
            </a:endParaRPr>
          </a:p>
          <a:p>
            <a:r>
              <a:rPr lang="en-GB" dirty="0">
                <a:latin typeface="Segoe Print" panose="02000600000000000000" pitchFamily="2" charset="0"/>
              </a:rPr>
              <a:t>PE days: Monday am and Friday pm</a:t>
            </a:r>
          </a:p>
          <a:p>
            <a:r>
              <a:rPr lang="en-GB" dirty="0">
                <a:latin typeface="Segoe Print" panose="02000600000000000000" pitchFamily="2" charset="0"/>
              </a:rPr>
              <a:t>PE kit in school every day please. The children will come home wearing their PE kit on Friday.</a:t>
            </a:r>
          </a:p>
          <a:p>
            <a:r>
              <a:rPr lang="en-GB" dirty="0">
                <a:latin typeface="Segoe Print" panose="02000600000000000000" pitchFamily="2" charset="0"/>
              </a:rPr>
              <a:t>Kit should include the following: trainers, jogging bottoms/leggings, t-shirt, shorts and a fleece/hoody. </a:t>
            </a:r>
          </a:p>
          <a:p>
            <a:pPr marL="0" indent="0">
              <a:buNone/>
            </a:pPr>
            <a:endParaRPr lang="en-GB" dirty="0">
              <a:latin typeface="Segoe Print" panose="02000600000000000000" pitchFamily="2" charset="0"/>
            </a:endParaRPr>
          </a:p>
          <a:p>
            <a:pPr marL="0" indent="0">
              <a:buNone/>
            </a:pPr>
            <a:endParaRPr lang="en-GB" dirty="0">
              <a:latin typeface="Segoe Print" panose="02000600000000000000" pitchFamily="2" charset="0"/>
            </a:endParaRPr>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3AD44D45-1FEC-AE79-9656-4F9831FDCC3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DAAEDE6E-F451-C0C1-FD7B-60B231DCC8F2}"/>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C9200FFE-9F0F-B88A-15AB-BEE45CAA73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9F24C8F3-6C1F-40F6-3FC8-6B67C48DF6B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9B56170B-AC42-D2DB-1FB0-76D6632E74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C786F381-1D1A-2FCB-483D-FF59D72F4A7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22715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E92403-FE77-E424-FACD-D635644EAE0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0A12834-EB15-2FA8-4B1F-66D3A139D30E}"/>
              </a:ext>
            </a:extLst>
          </p:cNvPr>
          <p:cNvSpPr>
            <a:spLocks noGrp="1"/>
          </p:cNvSpPr>
          <p:nvPr>
            <p:ph type="title"/>
          </p:nvPr>
        </p:nvSpPr>
        <p:spPr/>
        <p:txBody>
          <a:bodyPr/>
          <a:lstStyle/>
          <a:p>
            <a:r>
              <a:rPr lang="en-GB" b="1" u="sng" dirty="0">
                <a:latin typeface="Segoe Print"/>
              </a:rPr>
              <a:t>Topics</a:t>
            </a:r>
            <a:endParaRPr lang="en-GB" b="1" u="sng" dirty="0">
              <a:latin typeface="Segoe Print" panose="02000600000000000000" pitchFamily="2" charset="0"/>
            </a:endParaRPr>
          </a:p>
        </p:txBody>
      </p:sp>
      <p:sp>
        <p:nvSpPr>
          <p:cNvPr id="3" name="Content Placeholder 2">
            <a:extLst>
              <a:ext uri="{FF2B5EF4-FFF2-40B4-BE49-F238E27FC236}">
                <a16:creationId xmlns:a16="http://schemas.microsoft.com/office/drawing/2014/main" id="{B26BAFE8-4C36-E57E-2E5E-C5CF3F015D44}"/>
              </a:ext>
            </a:extLst>
          </p:cNvPr>
          <p:cNvSpPr>
            <a:spLocks noGrp="1"/>
          </p:cNvSpPr>
          <p:nvPr>
            <p:ph idx="1"/>
          </p:nvPr>
        </p:nvSpPr>
        <p:spPr/>
        <p:txBody>
          <a:bodyPr vert="horz" lIns="91440" tIns="45720" rIns="91440" bIns="45720" rtlCol="0" anchor="t">
            <a:normAutofit/>
          </a:bodyPr>
          <a:lstStyle/>
          <a:p>
            <a:pPr marL="0" indent="0">
              <a:buNone/>
            </a:pPr>
            <a:endParaRPr lang="en-GB" b="1" u="sng" dirty="0">
              <a:latin typeface="Segoe Print"/>
            </a:endParaRPr>
          </a:p>
          <a:p>
            <a:pPr marL="0" indent="0">
              <a:buNone/>
            </a:pPr>
            <a:endParaRPr lang="en-GB" b="1" u="sng" dirty="0"/>
          </a:p>
          <a:p>
            <a:pPr marL="0" indent="0">
              <a:buNone/>
            </a:pPr>
            <a:endParaRPr lang="en-GB" dirty="0"/>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546A51DA-432E-7B85-6229-0CFE41009BD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4FD40E8D-42CC-A70F-07F7-6BEB33AB34A0}"/>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6D695D65-66F3-86EF-D097-93C0A725C1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457FBEB4-EC5A-7074-653B-03FADF376B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443718A0-0E58-E0BD-B695-DC5FACC2B5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2F6AA73A-78D6-E27C-DEF4-4048E1A0578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
        <p:nvSpPr>
          <p:cNvPr id="11" name="TextBox 10">
            <a:extLst>
              <a:ext uri="{FF2B5EF4-FFF2-40B4-BE49-F238E27FC236}">
                <a16:creationId xmlns:a16="http://schemas.microsoft.com/office/drawing/2014/main" id="{E82C20D2-7F17-DC11-A5E8-498E41B22CAF}"/>
              </a:ext>
            </a:extLst>
          </p:cNvPr>
          <p:cNvSpPr txBox="1"/>
          <p:nvPr/>
        </p:nvSpPr>
        <p:spPr>
          <a:xfrm>
            <a:off x="1129393" y="2585357"/>
            <a:ext cx="8912678" cy="31085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dirty="0">
                <a:latin typeface="Segoe Print"/>
              </a:rPr>
              <a:t>Autumn: Europe and Prehistoric Ages</a:t>
            </a:r>
          </a:p>
          <a:p>
            <a:endParaRPr lang="en-GB" sz="2800" dirty="0">
              <a:latin typeface="Segoe Print"/>
            </a:endParaRPr>
          </a:p>
          <a:p>
            <a:r>
              <a:rPr lang="en-GB" sz="2800" dirty="0">
                <a:latin typeface="Segoe Print"/>
              </a:rPr>
              <a:t>Spring: Biomes and the Roman Empire (Trip to St. Albans museum)</a:t>
            </a:r>
          </a:p>
          <a:p>
            <a:endParaRPr lang="en-GB" sz="2800" dirty="0">
              <a:latin typeface="Segoe Print"/>
            </a:endParaRPr>
          </a:p>
          <a:p>
            <a:r>
              <a:rPr lang="en-GB" sz="2800" dirty="0">
                <a:latin typeface="Segoe Print"/>
              </a:rPr>
              <a:t>Summer: The Far East and Monarchs Through Time</a:t>
            </a:r>
          </a:p>
        </p:txBody>
      </p:sp>
    </p:spTree>
    <p:extLst>
      <p:ext uri="{BB962C8B-B14F-4D97-AF65-F5344CB8AC3E}">
        <p14:creationId xmlns:p14="http://schemas.microsoft.com/office/powerpoint/2010/main" val="12129705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E483E1-0172-0C56-35C4-1D9C73882767}"/>
              </a:ext>
            </a:extLst>
          </p:cNvPr>
          <p:cNvSpPr>
            <a:spLocks noGrp="1"/>
          </p:cNvSpPr>
          <p:nvPr>
            <p:ph type="title"/>
          </p:nvPr>
        </p:nvSpPr>
        <p:spPr/>
        <p:txBody>
          <a:bodyPr/>
          <a:lstStyle/>
          <a:p>
            <a:r>
              <a:rPr lang="en-GB" u="sng" dirty="0">
                <a:latin typeface="Segoe Print" panose="02000600000000000000" pitchFamily="2" charset="0"/>
              </a:rPr>
              <a:t>Equipment List </a:t>
            </a:r>
          </a:p>
        </p:txBody>
      </p:sp>
      <p:sp>
        <p:nvSpPr>
          <p:cNvPr id="3" name="Content Placeholder 2">
            <a:extLst>
              <a:ext uri="{FF2B5EF4-FFF2-40B4-BE49-F238E27FC236}">
                <a16:creationId xmlns:a16="http://schemas.microsoft.com/office/drawing/2014/main" id="{E5D0B517-D85E-9EE9-4A17-01ED5B6C51A0}"/>
              </a:ext>
            </a:extLst>
          </p:cNvPr>
          <p:cNvSpPr>
            <a:spLocks noGrp="1"/>
          </p:cNvSpPr>
          <p:nvPr>
            <p:ph idx="1"/>
          </p:nvPr>
        </p:nvSpPr>
        <p:spPr/>
        <p:txBody>
          <a:bodyPr>
            <a:normAutofit/>
          </a:bodyPr>
          <a:lstStyle/>
          <a:p>
            <a:pPr marL="0" indent="0">
              <a:buNone/>
            </a:pPr>
            <a:r>
              <a:rPr lang="en-GB" dirty="0">
                <a:latin typeface="Segoe Print" panose="02000600000000000000" pitchFamily="2" charset="0"/>
              </a:rPr>
              <a:t>Pencil case including:             </a:t>
            </a:r>
          </a:p>
          <a:p>
            <a:pPr>
              <a:buFont typeface="Wingdings" panose="05000000000000000000" pitchFamily="2" charset="2"/>
              <a:buChar char="ü"/>
            </a:pPr>
            <a:r>
              <a:rPr lang="en-GB" dirty="0">
                <a:latin typeface="Segoe Print" panose="02000600000000000000" pitchFamily="2" charset="0"/>
              </a:rPr>
              <a:t> Pencil</a:t>
            </a:r>
          </a:p>
          <a:p>
            <a:pPr>
              <a:buFont typeface="Wingdings" panose="05000000000000000000" pitchFamily="2" charset="2"/>
              <a:buChar char="ü"/>
            </a:pPr>
            <a:r>
              <a:rPr lang="en-GB" dirty="0">
                <a:latin typeface="Segoe Print" panose="02000600000000000000" pitchFamily="2" charset="0"/>
              </a:rPr>
              <a:t>Colouring pencils             </a:t>
            </a:r>
          </a:p>
          <a:p>
            <a:pPr>
              <a:buFont typeface="Wingdings" panose="05000000000000000000" pitchFamily="2" charset="2"/>
              <a:buChar char="ü"/>
            </a:pPr>
            <a:r>
              <a:rPr lang="en-GB" dirty="0">
                <a:latin typeface="Segoe Print" panose="02000600000000000000" pitchFamily="2" charset="0"/>
              </a:rPr>
              <a:t>Sharpener</a:t>
            </a:r>
          </a:p>
          <a:p>
            <a:pPr>
              <a:buFont typeface="Wingdings" panose="05000000000000000000" pitchFamily="2" charset="2"/>
              <a:buChar char="ü"/>
            </a:pPr>
            <a:r>
              <a:rPr lang="en-GB" dirty="0">
                <a:latin typeface="Segoe Print" panose="02000600000000000000" pitchFamily="2" charset="0"/>
              </a:rPr>
              <a:t> Ruler</a:t>
            </a:r>
          </a:p>
          <a:p>
            <a:pPr>
              <a:buFont typeface="Wingdings" panose="05000000000000000000" pitchFamily="2" charset="2"/>
              <a:buChar char="ü"/>
            </a:pPr>
            <a:r>
              <a:rPr lang="en-GB" dirty="0">
                <a:latin typeface="Segoe Print" panose="02000600000000000000" pitchFamily="2" charset="0"/>
              </a:rPr>
              <a:t>Eraser</a:t>
            </a:r>
          </a:p>
          <a:p>
            <a:pPr>
              <a:buFont typeface="Wingdings" panose="05000000000000000000" pitchFamily="2" charset="2"/>
              <a:buChar char="ü"/>
            </a:pPr>
            <a:r>
              <a:rPr lang="en-GB" dirty="0">
                <a:latin typeface="Segoe Print" panose="02000600000000000000" pitchFamily="2" charset="0"/>
              </a:rPr>
              <a:t>Whiteboard pens</a:t>
            </a:r>
          </a:p>
          <a:p>
            <a:pPr>
              <a:buFont typeface="Wingdings" panose="05000000000000000000" pitchFamily="2" charset="2"/>
              <a:buChar char="ü"/>
            </a:pPr>
            <a:r>
              <a:rPr lang="en-GB" dirty="0">
                <a:latin typeface="Segoe Print" panose="02000600000000000000" pitchFamily="2" charset="0"/>
              </a:rPr>
              <a:t>Glue stick</a:t>
            </a:r>
          </a:p>
          <a:p>
            <a:pPr>
              <a:buFont typeface="Wingdings" panose="05000000000000000000" pitchFamily="2" charset="2"/>
              <a:buChar char="ü"/>
            </a:pPr>
            <a:r>
              <a:rPr lang="en-GB" dirty="0">
                <a:latin typeface="Segoe Print" panose="02000600000000000000" pitchFamily="2" charset="0"/>
              </a:rPr>
              <a:t> Handwriting pen (when pen licence has been issued)</a:t>
            </a:r>
          </a:p>
          <a:p>
            <a:pPr>
              <a:buFont typeface="Wingdings" panose="05000000000000000000" pitchFamily="2" charset="2"/>
              <a:buChar char="ü"/>
            </a:pPr>
            <a:endParaRPr lang="en-GB" dirty="0"/>
          </a:p>
          <a:p>
            <a:pPr>
              <a:buFont typeface="Wingdings" panose="05000000000000000000" pitchFamily="2" charset="2"/>
              <a:buChar char="ü"/>
            </a:pPr>
            <a:endParaRPr lang="en-GB" dirty="0"/>
          </a:p>
          <a:p>
            <a:pPr>
              <a:buFont typeface="Wingdings" panose="05000000000000000000" pitchFamily="2" charset="2"/>
              <a:buChar char="ü"/>
            </a:pPr>
            <a:endParaRPr lang="en-GB" dirty="0"/>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3DBF752D-37BD-8867-D10B-84E7A7F5B52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E207A2C2-5FAC-7D90-81D9-376FD7CF160B}"/>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1E9F7B65-3FD4-29D9-3E1E-2FFB0243E0F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B8B57059-0BF0-2A4A-C786-FDE217D495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1878E160-1484-E87F-13B3-B71918A61D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22FDC5DA-031A-B880-5A6C-D434471B183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pic>
        <p:nvPicPr>
          <p:cNvPr id="5" name="Picture 4">
            <a:extLst>
              <a:ext uri="{FF2B5EF4-FFF2-40B4-BE49-F238E27FC236}">
                <a16:creationId xmlns:a16="http://schemas.microsoft.com/office/drawing/2014/main" id="{A12EF87C-6FF1-C124-7494-A819D23216F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963522" y="4236554"/>
            <a:ext cx="780556" cy="175260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65E1C08F-D4B6-BFF9-D203-055DC99BDBAD}"/>
              </a:ext>
            </a:extLst>
          </p:cNvPr>
          <p:cNvSpPr txBox="1"/>
          <p:nvPr/>
        </p:nvSpPr>
        <p:spPr>
          <a:xfrm>
            <a:off x="5638799" y="2973859"/>
            <a:ext cx="3777049" cy="1200329"/>
          </a:xfrm>
          <a:prstGeom prst="rect">
            <a:avLst/>
          </a:prstGeom>
          <a:noFill/>
        </p:spPr>
        <p:txBody>
          <a:bodyPr wrap="square" rtlCol="0">
            <a:spAutoFit/>
          </a:bodyPr>
          <a:lstStyle/>
          <a:p>
            <a:r>
              <a:rPr lang="en-GB" dirty="0">
                <a:solidFill>
                  <a:srgbClr val="7030A0"/>
                </a:solidFill>
              </a:rPr>
              <a:t>Donations of tissue boxes would also be very welcome. The children use lots of tissues, especially in the colder months! </a:t>
            </a:r>
          </a:p>
        </p:txBody>
      </p:sp>
    </p:spTree>
    <p:extLst>
      <p:ext uri="{BB962C8B-B14F-4D97-AF65-F5344CB8AC3E}">
        <p14:creationId xmlns:p14="http://schemas.microsoft.com/office/powerpoint/2010/main" val="5736338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5F6F22-44C5-FD5A-B7B1-52F7A6D1C3C9}"/>
              </a:ext>
            </a:extLst>
          </p:cNvPr>
          <p:cNvSpPr>
            <a:spLocks noGrp="1"/>
          </p:cNvSpPr>
          <p:nvPr>
            <p:ph type="title"/>
          </p:nvPr>
        </p:nvSpPr>
        <p:spPr/>
        <p:txBody>
          <a:bodyPr/>
          <a:lstStyle/>
          <a:p>
            <a:r>
              <a:rPr lang="en-GB" u="sng" dirty="0">
                <a:latin typeface="Segoe Print" panose="02000600000000000000" pitchFamily="2" charset="0"/>
              </a:rPr>
              <a:t>The importance of reading</a:t>
            </a:r>
          </a:p>
        </p:txBody>
      </p:sp>
      <p:sp>
        <p:nvSpPr>
          <p:cNvPr id="3" name="Content Placeholder 2">
            <a:extLst>
              <a:ext uri="{FF2B5EF4-FFF2-40B4-BE49-F238E27FC236}">
                <a16:creationId xmlns:a16="http://schemas.microsoft.com/office/drawing/2014/main" id="{EB53A735-EAE0-DA77-4B09-29BE78933684}"/>
              </a:ext>
            </a:extLst>
          </p:cNvPr>
          <p:cNvSpPr>
            <a:spLocks noGrp="1"/>
          </p:cNvSpPr>
          <p:nvPr>
            <p:ph idx="1"/>
          </p:nvPr>
        </p:nvSpPr>
        <p:spPr/>
        <p:txBody>
          <a:bodyPr>
            <a:normAutofit/>
          </a:bodyPr>
          <a:lstStyle/>
          <a:p>
            <a:pPr>
              <a:buFont typeface="Wingdings" panose="05000000000000000000" pitchFamily="2" charset="2"/>
              <a:buChar char="ü"/>
            </a:pPr>
            <a:r>
              <a:rPr lang="en-GB" dirty="0">
                <a:latin typeface="Segoe Print" panose="02000600000000000000" pitchFamily="2" charset="0"/>
              </a:rPr>
              <a:t>Children are awarded house points for every signed entry in their reading diary.</a:t>
            </a:r>
          </a:p>
          <a:p>
            <a:pPr>
              <a:buFont typeface="Wingdings" panose="05000000000000000000" pitchFamily="2" charset="2"/>
              <a:buChar char="ü"/>
            </a:pPr>
            <a:r>
              <a:rPr lang="en-GB" dirty="0">
                <a:latin typeface="Segoe Print" panose="02000600000000000000" pitchFamily="2" charset="0"/>
              </a:rPr>
              <a:t>It must be signed by parents and not by the children.</a:t>
            </a:r>
          </a:p>
          <a:p>
            <a:pPr>
              <a:buFont typeface="Wingdings" panose="05000000000000000000" pitchFamily="2" charset="2"/>
              <a:buChar char="ü"/>
            </a:pPr>
            <a:r>
              <a:rPr lang="en-GB" dirty="0">
                <a:latin typeface="Segoe Print" panose="02000600000000000000" pitchFamily="2" charset="0"/>
              </a:rPr>
              <a:t>If possible, please listen to your child read and discuss the book with them asking them to discuss what has happened and to make predictions about what might happen next.</a:t>
            </a:r>
          </a:p>
          <a:p>
            <a:pPr>
              <a:buFont typeface="Wingdings" panose="05000000000000000000" pitchFamily="2" charset="2"/>
              <a:buChar char="ü"/>
            </a:pPr>
            <a:r>
              <a:rPr lang="en-GB" dirty="0">
                <a:latin typeface="Segoe Print" panose="02000600000000000000" pitchFamily="2" charset="0"/>
              </a:rPr>
              <a:t>Children should read a variety of texts including fiction and non-fiction. </a:t>
            </a:r>
          </a:p>
          <a:p>
            <a:pPr>
              <a:buFont typeface="Wingdings" panose="05000000000000000000" pitchFamily="2" charset="2"/>
              <a:buChar char="ü"/>
            </a:pPr>
            <a:r>
              <a:rPr lang="en-GB" dirty="0">
                <a:latin typeface="Segoe Print" panose="02000600000000000000" pitchFamily="2" charset="0"/>
              </a:rPr>
              <a:t>They can borrow books from the classroom book corner and the school library. Some children will also be given a book from the school scheme.</a:t>
            </a:r>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C533967B-A10A-3567-B9B2-19249D97F4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74BE2227-AABE-8C33-19CB-FA03AA7451BE}"/>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C3D205CB-9373-D418-6FC8-B2D381560C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6BDDC5D6-5816-A312-C40D-C250282DA7B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C6756435-4D5C-5B20-7D44-7F70534B7C4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E6914855-959D-857B-35C4-5D55D648A62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7383587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DD1F21-1228-F0F9-5E01-5BD2FB01D472}"/>
              </a:ext>
            </a:extLst>
          </p:cNvPr>
          <p:cNvSpPr>
            <a:spLocks noGrp="1"/>
          </p:cNvSpPr>
          <p:nvPr>
            <p:ph type="title"/>
          </p:nvPr>
        </p:nvSpPr>
        <p:spPr/>
        <p:txBody>
          <a:bodyPr/>
          <a:lstStyle/>
          <a:p>
            <a:r>
              <a:rPr lang="en-GB" u="sng" dirty="0">
                <a:latin typeface="Segoe Print" panose="02000600000000000000" pitchFamily="2" charset="0"/>
              </a:rPr>
              <a:t>Rules, Rewards &amp; Consequences </a:t>
            </a:r>
          </a:p>
        </p:txBody>
      </p:sp>
      <p:sp>
        <p:nvSpPr>
          <p:cNvPr id="3" name="Content Placeholder 2">
            <a:extLst>
              <a:ext uri="{FF2B5EF4-FFF2-40B4-BE49-F238E27FC236}">
                <a16:creationId xmlns:a16="http://schemas.microsoft.com/office/drawing/2014/main" id="{FEEDDC81-469B-6926-37A3-9196C2957D5B}"/>
              </a:ext>
            </a:extLst>
          </p:cNvPr>
          <p:cNvSpPr>
            <a:spLocks noGrp="1"/>
          </p:cNvSpPr>
          <p:nvPr>
            <p:ph idx="1"/>
          </p:nvPr>
        </p:nvSpPr>
        <p:spPr/>
        <p:txBody>
          <a:bodyPr/>
          <a:lstStyle/>
          <a:p>
            <a:pPr marL="0" indent="0">
              <a:buNone/>
            </a:pPr>
            <a:r>
              <a:rPr lang="en-GB" dirty="0">
                <a:latin typeface="Segoe Print" panose="02000600000000000000" pitchFamily="2" charset="0"/>
              </a:rPr>
              <a:t>We follow the school rules and apply consequences consistently:</a:t>
            </a:r>
          </a:p>
          <a:p>
            <a:pPr marL="0" indent="0">
              <a:buNone/>
            </a:pPr>
            <a:endParaRPr lang="en-GB" dirty="0">
              <a:latin typeface="Segoe Print" panose="02000600000000000000" pitchFamily="2" charset="0"/>
            </a:endParaRPr>
          </a:p>
          <a:p>
            <a:pPr marL="0" indent="0">
              <a:buNone/>
            </a:pPr>
            <a:endParaRPr lang="en-GB" dirty="0">
              <a:latin typeface="Segoe Print" panose="02000600000000000000" pitchFamily="2" charset="0"/>
            </a:endParaRPr>
          </a:p>
          <a:p>
            <a:pPr marL="0" indent="0">
              <a:buNone/>
            </a:pPr>
            <a:endParaRPr lang="en-GB" dirty="0">
              <a:latin typeface="Segoe Print" panose="02000600000000000000" pitchFamily="2" charset="0"/>
            </a:endParaRPr>
          </a:p>
          <a:p>
            <a:pPr marL="0" indent="0">
              <a:buNone/>
            </a:pPr>
            <a:endParaRPr lang="en-GB" dirty="0">
              <a:latin typeface="Segoe Print" panose="02000600000000000000" pitchFamily="2" charset="0"/>
            </a:endParaRPr>
          </a:p>
          <a:p>
            <a:pPr marL="0" indent="0">
              <a:buNone/>
            </a:pPr>
            <a:endParaRPr lang="en-GB" dirty="0">
              <a:latin typeface="Segoe Print" panose="02000600000000000000" pitchFamily="2" charset="0"/>
            </a:endParaRPr>
          </a:p>
          <a:p>
            <a:pPr marL="0" indent="0">
              <a:buNone/>
            </a:pPr>
            <a:r>
              <a:rPr lang="en-GB" dirty="0">
                <a:latin typeface="Segoe Print" panose="02000600000000000000" pitchFamily="2" charset="0"/>
              </a:rPr>
              <a:t>Rewards include house points, table points, raffle tickets, certificates and whole class merits. </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511A4B59-FB58-370A-7D77-A1D63AA4597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3CF739D2-C4E5-8E52-0424-F79724D9F368}"/>
              </a:ext>
            </a:extLst>
          </p:cNvPr>
          <p:cNvGrpSpPr/>
          <p:nvPr/>
        </p:nvGrpSpPr>
        <p:grpSpPr>
          <a:xfrm>
            <a:off x="12441" y="6339471"/>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72090B2C-A956-CC00-7A7C-2D5CFAF113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53BEA14A-8E98-34BA-CA02-96954FA858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6F17E7D4-69A4-96F5-14D9-DA4A9D6D1A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A6C8E436-35D9-07F9-81C1-FDB9028FF19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pic>
        <p:nvPicPr>
          <p:cNvPr id="13" name="Picture 12">
            <a:extLst>
              <a:ext uri="{FF2B5EF4-FFF2-40B4-BE49-F238E27FC236}">
                <a16:creationId xmlns:a16="http://schemas.microsoft.com/office/drawing/2014/main" id="{EF6E0DA6-A065-942E-5897-DAB2A0B376D7}"/>
              </a:ext>
            </a:extLst>
          </p:cNvPr>
          <p:cNvPicPr>
            <a:picLocks noChangeAspect="1"/>
          </p:cNvPicPr>
          <p:nvPr/>
        </p:nvPicPr>
        <p:blipFill>
          <a:blip r:embed="rId4"/>
          <a:stretch>
            <a:fillRect/>
          </a:stretch>
        </p:blipFill>
        <p:spPr>
          <a:xfrm>
            <a:off x="1535255" y="2629899"/>
            <a:ext cx="2521648" cy="1914577"/>
          </a:xfrm>
          <a:prstGeom prst="rect">
            <a:avLst/>
          </a:prstGeom>
        </p:spPr>
      </p:pic>
      <p:pic>
        <p:nvPicPr>
          <p:cNvPr id="15" name="Picture 14">
            <a:extLst>
              <a:ext uri="{FF2B5EF4-FFF2-40B4-BE49-F238E27FC236}">
                <a16:creationId xmlns:a16="http://schemas.microsoft.com/office/drawing/2014/main" id="{4331522D-5436-B6EC-1BE2-6B991E3E6396}"/>
              </a:ext>
            </a:extLst>
          </p:cNvPr>
          <p:cNvPicPr>
            <a:picLocks noChangeAspect="1"/>
          </p:cNvPicPr>
          <p:nvPr/>
        </p:nvPicPr>
        <p:blipFill>
          <a:blip r:embed="rId5"/>
          <a:stretch>
            <a:fillRect/>
          </a:stretch>
        </p:blipFill>
        <p:spPr>
          <a:xfrm>
            <a:off x="5629205" y="2505333"/>
            <a:ext cx="2662325" cy="2042354"/>
          </a:xfrm>
          <a:prstGeom prst="rect">
            <a:avLst/>
          </a:prstGeom>
        </p:spPr>
      </p:pic>
    </p:spTree>
    <p:extLst>
      <p:ext uri="{BB962C8B-B14F-4D97-AF65-F5344CB8AC3E}">
        <p14:creationId xmlns:p14="http://schemas.microsoft.com/office/powerpoint/2010/main" val="6870694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A3E325-06ED-3AB7-7A3A-0DD573A40B40}"/>
              </a:ext>
            </a:extLst>
          </p:cNvPr>
          <p:cNvSpPr>
            <a:spLocks noGrp="1"/>
          </p:cNvSpPr>
          <p:nvPr>
            <p:ph type="title"/>
          </p:nvPr>
        </p:nvSpPr>
        <p:spPr/>
        <p:txBody>
          <a:bodyPr/>
          <a:lstStyle/>
          <a:p>
            <a:r>
              <a:rPr lang="en-GB" u="sng" dirty="0">
                <a:latin typeface="Segoe Print" panose="02000600000000000000" pitchFamily="2" charset="0"/>
              </a:rPr>
              <a:t>Expectations</a:t>
            </a:r>
          </a:p>
        </p:txBody>
      </p:sp>
      <p:sp>
        <p:nvSpPr>
          <p:cNvPr id="3" name="Content Placeholder 2">
            <a:extLst>
              <a:ext uri="{FF2B5EF4-FFF2-40B4-BE49-F238E27FC236}">
                <a16:creationId xmlns:a16="http://schemas.microsoft.com/office/drawing/2014/main" id="{C10FC27C-18EA-5A9B-6355-84E6E7D5483D}"/>
              </a:ext>
            </a:extLst>
          </p:cNvPr>
          <p:cNvSpPr>
            <a:spLocks noGrp="1"/>
          </p:cNvSpPr>
          <p:nvPr>
            <p:ph idx="1"/>
          </p:nvPr>
        </p:nvSpPr>
        <p:spPr/>
        <p:txBody>
          <a:bodyPr/>
          <a:lstStyle/>
          <a:p>
            <a:pPr marL="0" indent="0">
              <a:buNone/>
            </a:pPr>
            <a:endParaRPr lang="en-GB" dirty="0"/>
          </a:p>
          <a:p>
            <a:r>
              <a:rPr lang="en-GB" dirty="0">
                <a:latin typeface="Segoe Print" panose="02000600000000000000" pitchFamily="2" charset="0"/>
              </a:rPr>
              <a:t>Respectful behaviour </a:t>
            </a:r>
          </a:p>
          <a:p>
            <a:r>
              <a:rPr lang="en-GB" dirty="0">
                <a:latin typeface="Segoe Print" panose="02000600000000000000" pitchFamily="2" charset="0"/>
              </a:rPr>
              <a:t>Classroom rules to be followed e.g. working quietly (classroom noise levels); they will be agreed with the children in September</a:t>
            </a:r>
          </a:p>
          <a:p>
            <a:r>
              <a:rPr lang="en-GB" dirty="0">
                <a:latin typeface="Segoe Print" panose="02000600000000000000" pitchFamily="2" charset="0"/>
              </a:rPr>
              <a:t>Presentation of work: date, underline, miss a line, LO, underline, miss a line, start (DUMLUMS)</a:t>
            </a:r>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74511220-D70E-1632-DB2A-78ED51E6E45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167350D3-A64A-759B-E2D4-AD02AB3D0EF9}"/>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95F3033B-7F20-E5C6-A4D1-A5AC9877BB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F804F9F2-18BA-2101-100A-ACF185B494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8BD64BA6-D500-B730-2C27-F7004C26EB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DDC24DB4-D8E4-AD89-6D49-00A7D68A27E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2973134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DD1F21-1228-F0F9-5E01-5BD2FB01D472}"/>
              </a:ext>
            </a:extLst>
          </p:cNvPr>
          <p:cNvSpPr>
            <a:spLocks noGrp="1"/>
          </p:cNvSpPr>
          <p:nvPr>
            <p:ph type="title"/>
          </p:nvPr>
        </p:nvSpPr>
        <p:spPr>
          <a:xfrm>
            <a:off x="391745" y="261257"/>
            <a:ext cx="10515600" cy="718457"/>
          </a:xfrm>
        </p:spPr>
        <p:txBody>
          <a:bodyPr/>
          <a:lstStyle/>
          <a:p>
            <a:r>
              <a:rPr lang="en-GB" u="sng" dirty="0">
                <a:latin typeface="Segoe Print" panose="02000600000000000000" pitchFamily="2" charset="0"/>
              </a:rPr>
              <a:t>Responsibilities</a:t>
            </a:r>
          </a:p>
        </p:txBody>
      </p:sp>
      <p:sp>
        <p:nvSpPr>
          <p:cNvPr id="3" name="Content Placeholder 2">
            <a:extLst>
              <a:ext uri="{FF2B5EF4-FFF2-40B4-BE49-F238E27FC236}">
                <a16:creationId xmlns:a16="http://schemas.microsoft.com/office/drawing/2014/main" id="{FEEDDC81-469B-6926-37A3-9196C2957D5B}"/>
              </a:ext>
            </a:extLst>
          </p:cNvPr>
          <p:cNvSpPr>
            <a:spLocks noGrp="1"/>
          </p:cNvSpPr>
          <p:nvPr>
            <p:ph idx="1"/>
          </p:nvPr>
        </p:nvSpPr>
        <p:spPr>
          <a:xfrm>
            <a:off x="391745" y="1323812"/>
            <a:ext cx="7983416" cy="4351338"/>
          </a:xfrm>
        </p:spPr>
        <p:txBody>
          <a:bodyPr vert="horz" lIns="91440" tIns="45720" rIns="91440" bIns="45720" rtlCol="0" anchor="t">
            <a:normAutofit/>
          </a:bodyPr>
          <a:lstStyle/>
          <a:p>
            <a:r>
              <a:rPr lang="en-GB" dirty="0">
                <a:latin typeface="Segoe Print"/>
              </a:rPr>
              <a:t>Children are issued with a cloakroom locker in KS2. They must put their rucksacks and PE bags in their locker each morning and collect them at the end of the day. Please label everything!</a:t>
            </a:r>
          </a:p>
          <a:p>
            <a:r>
              <a:rPr lang="en-GB" dirty="0">
                <a:latin typeface="Segoe Print"/>
              </a:rPr>
              <a:t>The children will be expected to place their reading diary in the box and their water bottle in the tray when they enter the classroom. Pencil cases should be placed on their desk.</a:t>
            </a:r>
            <a:endParaRPr lang="en-GB" dirty="0">
              <a:solidFill>
                <a:srgbClr val="404040"/>
              </a:solidFill>
              <a:latin typeface="Segoe Print"/>
            </a:endParaRPr>
          </a:p>
          <a:p>
            <a:r>
              <a:rPr lang="en-GB" dirty="0">
                <a:latin typeface="Segoe Print"/>
              </a:rPr>
              <a:t>Children are allocated a role such as book monitor, water bottle monitor or chair stacker.</a:t>
            </a:r>
            <a:endParaRPr lang="en-GB">
              <a:solidFill>
                <a:srgbClr val="000000"/>
              </a:solidFill>
              <a:latin typeface="Segoe Print"/>
            </a:endParaRPr>
          </a:p>
          <a:p>
            <a:r>
              <a:rPr lang="en-GB">
                <a:latin typeface="Segoe Print"/>
              </a:rPr>
              <a:t>Roles are changed every half term so all children will have a responsibility during a term.</a:t>
            </a:r>
            <a:endParaRPr lang="en-US">
              <a:solidFill>
                <a:srgbClr val="000000"/>
              </a:solidFill>
              <a:latin typeface="Segoe Print"/>
            </a:endParaRPr>
          </a:p>
          <a:p>
            <a:endParaRPr lang="en-GB" dirty="0"/>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511A4B59-FB58-370A-7D77-A1D63AA4597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3CF739D2-C4E5-8E52-0424-F79724D9F368}"/>
              </a:ext>
            </a:extLst>
          </p:cNvPr>
          <p:cNvGrpSpPr/>
          <p:nvPr/>
        </p:nvGrpSpPr>
        <p:grpSpPr>
          <a:xfrm>
            <a:off x="12441" y="6339471"/>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72090B2C-A956-CC00-7A7C-2D5CFAF113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53BEA14A-8E98-34BA-CA02-96954FA858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6F17E7D4-69A4-96F5-14D9-DA4A9D6D1A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A6C8E436-35D9-07F9-81C1-FDB9028FF19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5097046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A5B547-1177-8154-8BFA-63A457569EB4}"/>
              </a:ext>
            </a:extLst>
          </p:cNvPr>
          <p:cNvSpPr>
            <a:spLocks noGrp="1"/>
          </p:cNvSpPr>
          <p:nvPr>
            <p:ph type="title"/>
          </p:nvPr>
        </p:nvSpPr>
        <p:spPr/>
        <p:txBody>
          <a:bodyPr/>
          <a:lstStyle/>
          <a:p>
            <a:r>
              <a:rPr lang="en-GB" u="sng" dirty="0">
                <a:latin typeface="Segoe Print" panose="02000600000000000000" pitchFamily="2" charset="0"/>
              </a:rPr>
              <a:t>Homework</a:t>
            </a:r>
            <a:r>
              <a:rPr lang="en-GB" dirty="0"/>
              <a:t>	</a:t>
            </a:r>
          </a:p>
        </p:txBody>
      </p:sp>
      <p:sp>
        <p:nvSpPr>
          <p:cNvPr id="3" name="Content Placeholder 2">
            <a:extLst>
              <a:ext uri="{FF2B5EF4-FFF2-40B4-BE49-F238E27FC236}">
                <a16:creationId xmlns:a16="http://schemas.microsoft.com/office/drawing/2014/main" id="{DCA3AB07-251F-E11A-133E-173DB53B3B9E}"/>
              </a:ext>
            </a:extLst>
          </p:cNvPr>
          <p:cNvSpPr>
            <a:spLocks noGrp="1"/>
          </p:cNvSpPr>
          <p:nvPr>
            <p:ph idx="1"/>
          </p:nvPr>
        </p:nvSpPr>
        <p:spPr/>
        <p:txBody>
          <a:bodyPr/>
          <a:lstStyle/>
          <a:p>
            <a:r>
              <a:rPr lang="en-GB" dirty="0">
                <a:latin typeface="Segoe Print" panose="02000600000000000000" pitchFamily="2" charset="0"/>
              </a:rPr>
              <a:t>Daily reading preferably to an adult.</a:t>
            </a:r>
          </a:p>
          <a:p>
            <a:r>
              <a:rPr lang="en-GB" dirty="0">
                <a:latin typeface="Segoe Print" panose="02000600000000000000" pitchFamily="2" charset="0"/>
              </a:rPr>
              <a:t>Weekly spellings which will be issued on a Monday and tested the following Monday.</a:t>
            </a:r>
          </a:p>
          <a:p>
            <a:r>
              <a:rPr lang="en-GB" dirty="0">
                <a:latin typeface="Segoe Print" panose="02000600000000000000" pitchFamily="2" charset="0"/>
              </a:rPr>
              <a:t>Times tables which are tested in class every Friday. These are best practised daily.  Say them on the way to school, in the car, in the supermarket  - whenever you have a spare five minutes!</a:t>
            </a:r>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30581467-DA2C-6C06-77D5-09A3BFEB408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128C84CB-A7E1-E5E4-0A43-1E69B3CAB1D1}"/>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BD81A2AB-3C06-13EE-D8FA-6DF1B4E2D9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6F9DC171-1A84-F26C-739D-A5FB41FC4C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B8AC926B-4011-1B73-C70D-9727152EC8A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F6302694-B599-AC1E-5934-06419C0C345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713521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B2967C-1019-3D7B-CEA7-0350C3AD4C1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050A0C9-FBDD-3FD0-63F5-35DDFE74DBC9}"/>
              </a:ext>
            </a:extLst>
          </p:cNvPr>
          <p:cNvSpPr>
            <a:spLocks noGrp="1"/>
          </p:cNvSpPr>
          <p:nvPr>
            <p:ph type="title"/>
          </p:nvPr>
        </p:nvSpPr>
        <p:spPr/>
        <p:txBody>
          <a:bodyPr/>
          <a:lstStyle/>
          <a:p>
            <a:r>
              <a:rPr lang="en-GB" sz="3600" u="sng" dirty="0">
                <a:latin typeface="Segoe Print" panose="02000600000000000000" pitchFamily="2" charset="0"/>
              </a:rPr>
              <a:t>New this year –St.  John’s passport</a:t>
            </a:r>
            <a:r>
              <a:rPr lang="en-GB" dirty="0"/>
              <a:t>	</a:t>
            </a:r>
          </a:p>
        </p:txBody>
      </p:sp>
      <p:pic>
        <p:nvPicPr>
          <p:cNvPr id="5" name="Content Placeholder 4">
            <a:extLst>
              <a:ext uri="{FF2B5EF4-FFF2-40B4-BE49-F238E27FC236}">
                <a16:creationId xmlns:a16="http://schemas.microsoft.com/office/drawing/2014/main" id="{59CE0748-C4C1-A070-3FF4-B1B5D4DE5020}"/>
              </a:ext>
            </a:extLst>
          </p:cNvPr>
          <p:cNvPicPr>
            <a:picLocks noGrp="1" noChangeAspect="1"/>
          </p:cNvPicPr>
          <p:nvPr>
            <p:ph idx="1"/>
          </p:nvPr>
        </p:nvPicPr>
        <p:blipFill>
          <a:blip r:embed="rId2"/>
          <a:stretch>
            <a:fillRect/>
          </a:stretch>
        </p:blipFill>
        <p:spPr>
          <a:xfrm>
            <a:off x="3552999" y="2160588"/>
            <a:ext cx="2846040" cy="3881437"/>
          </a:xfrm>
          <a:prstGeom prst="rect">
            <a:avLst/>
          </a:prstGeom>
        </p:spPr>
      </p:pic>
      <p:pic>
        <p:nvPicPr>
          <p:cNvPr id="4" name="Picture 3" descr="A yellow and green cross in a circle with words&#10;&#10;Description automatically generated with low confidence">
            <a:extLst>
              <a:ext uri="{FF2B5EF4-FFF2-40B4-BE49-F238E27FC236}">
                <a16:creationId xmlns:a16="http://schemas.microsoft.com/office/drawing/2014/main" id="{5DAC2098-F9C8-59EA-8BD8-FFF4CD3951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D7D8258B-41A5-C5AA-FC0C-5B01FB4BABC5}"/>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B2278CE8-EF72-16B4-397E-8D80C2FED26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B3CFD021-BE7A-3805-512F-D4CEDA2223A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62E93676-BC14-8C25-E4BB-74138D92093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777A4932-6003-6D64-B6FA-648595B130E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
        <p:nvSpPr>
          <p:cNvPr id="11" name="Text Box 2">
            <a:extLst>
              <a:ext uri="{FF2B5EF4-FFF2-40B4-BE49-F238E27FC236}">
                <a16:creationId xmlns:a16="http://schemas.microsoft.com/office/drawing/2014/main" id="{7A414A0A-EEE2-0185-AD7D-84752D5E8FA5}"/>
              </a:ext>
            </a:extLst>
          </p:cNvPr>
          <p:cNvSpPr txBox="1">
            <a:spLocks noChangeArrowheads="1"/>
          </p:cNvSpPr>
          <p:nvPr/>
        </p:nvSpPr>
        <p:spPr bwMode="auto">
          <a:xfrm>
            <a:off x="8309668" y="2737664"/>
            <a:ext cx="3522345" cy="135614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spAutoFit/>
          </a:bodyPr>
          <a:lstStyle/>
          <a:p>
            <a:pPr>
              <a:lnSpc>
                <a:spcPct val="115000"/>
              </a:lnSpc>
              <a:spcAft>
                <a:spcPts val="800"/>
              </a:spcAft>
            </a:pPr>
            <a:r>
              <a:rPr lang="en-GB" kern="100" dirty="0">
                <a:effectLst/>
                <a:latin typeface="Segoe Print" panose="02000600000000000000" pitchFamily="2" charset="0"/>
                <a:ea typeface="Aptos" panose="020B0004020202020204" pitchFamily="34" charset="0"/>
                <a:cs typeface="Times New Roman" panose="02020603050405020304" pitchFamily="18" charset="0"/>
              </a:rPr>
              <a:t>This is an A5 booklet  </a:t>
            </a:r>
            <a:r>
              <a:rPr lang="en-GB" kern="100" dirty="0">
                <a:latin typeface="Segoe Print" panose="02000600000000000000" pitchFamily="2" charset="0"/>
                <a:ea typeface="Aptos" panose="020B0004020202020204" pitchFamily="34" charset="0"/>
                <a:cs typeface="Times New Roman" panose="02020603050405020304" pitchFamily="18" charset="0"/>
              </a:rPr>
              <a:t>s</a:t>
            </a:r>
            <a:r>
              <a:rPr lang="en-GB" kern="100" dirty="0">
                <a:effectLst/>
                <a:latin typeface="Segoe Print" panose="02000600000000000000" pitchFamily="2" charset="0"/>
                <a:ea typeface="Aptos" panose="020B0004020202020204" pitchFamily="34" charset="0"/>
                <a:cs typeface="Times New Roman" panose="02020603050405020304" pitchFamily="18" charset="0"/>
              </a:rPr>
              <a:t>imilar in size and style to the KS2 reading record books.</a:t>
            </a:r>
          </a:p>
        </p:txBody>
      </p:sp>
    </p:spTree>
    <p:extLst>
      <p:ext uri="{BB962C8B-B14F-4D97-AF65-F5344CB8AC3E}">
        <p14:creationId xmlns:p14="http://schemas.microsoft.com/office/powerpoint/2010/main" val="38297304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33841B-C69A-1F09-CAF6-5E5C46FB0338}"/>
              </a:ext>
            </a:extLst>
          </p:cNvPr>
          <p:cNvSpPr>
            <a:spLocks noGrp="1"/>
          </p:cNvSpPr>
          <p:nvPr>
            <p:ph type="title"/>
          </p:nvPr>
        </p:nvSpPr>
        <p:spPr>
          <a:xfrm>
            <a:off x="838200" y="1"/>
            <a:ext cx="10515600" cy="1690688"/>
          </a:xfrm>
        </p:spPr>
        <p:txBody>
          <a:bodyPr/>
          <a:lstStyle/>
          <a:p>
            <a:endParaRPr lang="en-GB" dirty="0"/>
          </a:p>
        </p:txBody>
      </p:sp>
      <p:sp>
        <p:nvSpPr>
          <p:cNvPr id="3" name="Content Placeholder 2">
            <a:extLst>
              <a:ext uri="{FF2B5EF4-FFF2-40B4-BE49-F238E27FC236}">
                <a16:creationId xmlns:a16="http://schemas.microsoft.com/office/drawing/2014/main" id="{35107B30-E54A-940B-DE6C-52ACC153C1C2}"/>
              </a:ext>
            </a:extLst>
          </p:cNvPr>
          <p:cNvSpPr>
            <a:spLocks noGrp="1"/>
          </p:cNvSpPr>
          <p:nvPr>
            <p:ph idx="1"/>
          </p:nvPr>
        </p:nvSpPr>
        <p:spPr/>
        <p:txBody>
          <a:bodyPr/>
          <a:lstStyle/>
          <a:p>
            <a:endParaRPr lang="en-GB"/>
          </a:p>
        </p:txBody>
      </p:sp>
      <p:pic>
        <p:nvPicPr>
          <p:cNvPr id="4" name="Picture 3" descr="A close-up of a book&#10;&#10;AI-generated content may be incorrect.">
            <a:extLst>
              <a:ext uri="{FF2B5EF4-FFF2-40B4-BE49-F238E27FC236}">
                <a16:creationId xmlns:a16="http://schemas.microsoft.com/office/drawing/2014/main" id="{6F4884E4-7FB3-0A77-05EB-88B7493B42E6}"/>
              </a:ext>
            </a:extLst>
          </p:cNvPr>
          <p:cNvPicPr>
            <a:picLocks noChangeAspect="1"/>
          </p:cNvPicPr>
          <p:nvPr/>
        </p:nvPicPr>
        <p:blipFill>
          <a:blip r:embed="rId2"/>
          <a:stretch>
            <a:fillRect/>
          </a:stretch>
        </p:blipFill>
        <p:spPr>
          <a:xfrm>
            <a:off x="1" y="0"/>
            <a:ext cx="12192000" cy="6857999"/>
          </a:xfrm>
          <a:prstGeom prst="rect">
            <a:avLst/>
          </a:prstGeom>
        </p:spPr>
      </p:pic>
    </p:spTree>
    <p:extLst>
      <p:ext uri="{BB962C8B-B14F-4D97-AF65-F5344CB8AC3E}">
        <p14:creationId xmlns:p14="http://schemas.microsoft.com/office/powerpoint/2010/main" val="3333801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25982C-A4ED-4631-0DA3-D765C288209F}"/>
              </a:ext>
            </a:extLst>
          </p:cNvPr>
          <p:cNvSpPr>
            <a:spLocks noGrp="1"/>
          </p:cNvSpPr>
          <p:nvPr>
            <p:ph type="title"/>
          </p:nvPr>
        </p:nvSpPr>
        <p:spPr/>
        <p:txBody>
          <a:bodyPr/>
          <a:lstStyle/>
          <a:p>
            <a:r>
              <a:rPr lang="en-GB" u="sng" dirty="0">
                <a:latin typeface="Segoe Print" panose="02000600000000000000" pitchFamily="2" charset="0"/>
              </a:rPr>
              <a:t>Pick up and drop off information</a:t>
            </a:r>
          </a:p>
        </p:txBody>
      </p:sp>
      <p:sp>
        <p:nvSpPr>
          <p:cNvPr id="3" name="Content Placeholder 2">
            <a:extLst>
              <a:ext uri="{FF2B5EF4-FFF2-40B4-BE49-F238E27FC236}">
                <a16:creationId xmlns:a16="http://schemas.microsoft.com/office/drawing/2014/main" id="{BE33AB8C-EB75-126D-2ABC-284A966198C2}"/>
              </a:ext>
            </a:extLst>
          </p:cNvPr>
          <p:cNvSpPr>
            <a:spLocks noGrp="1"/>
          </p:cNvSpPr>
          <p:nvPr>
            <p:ph idx="1"/>
          </p:nvPr>
        </p:nvSpPr>
        <p:spPr/>
        <p:txBody>
          <a:bodyPr/>
          <a:lstStyle/>
          <a:p>
            <a:r>
              <a:rPr lang="en-GB" dirty="0">
                <a:latin typeface="Segoe Print" panose="02000600000000000000" pitchFamily="2" charset="0"/>
              </a:rPr>
              <a:t>Main gates open from 8:30am</a:t>
            </a:r>
          </a:p>
          <a:p>
            <a:r>
              <a:rPr lang="en-GB" dirty="0">
                <a:latin typeface="Segoe Print" panose="02000600000000000000" pitchFamily="2" charset="0"/>
              </a:rPr>
              <a:t>Children are welcomed into the classrooms from 8:40am</a:t>
            </a:r>
          </a:p>
          <a:p>
            <a:r>
              <a:rPr lang="en-GB" dirty="0">
                <a:latin typeface="Segoe Print" panose="02000600000000000000" pitchFamily="2" charset="0"/>
              </a:rPr>
              <a:t>Register closes at 8:55am</a:t>
            </a:r>
          </a:p>
          <a:p>
            <a:endParaRPr lang="en-GB" dirty="0">
              <a:latin typeface="Segoe Print" panose="02000600000000000000" pitchFamily="2" charset="0"/>
            </a:endParaRPr>
          </a:p>
          <a:p>
            <a:r>
              <a:rPr lang="en-GB" dirty="0">
                <a:latin typeface="Segoe Print" panose="02000600000000000000" pitchFamily="2" charset="0"/>
              </a:rPr>
              <a:t>Gates to parents open at 3:00pm</a:t>
            </a:r>
          </a:p>
          <a:p>
            <a:r>
              <a:rPr lang="en-GB" dirty="0">
                <a:latin typeface="Segoe Print" panose="02000600000000000000" pitchFamily="2" charset="0"/>
              </a:rPr>
              <a:t>Pupils led out at 3:15pm</a:t>
            </a:r>
          </a:p>
          <a:p>
            <a:endParaRPr lang="en-GB" dirty="0"/>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B270891A-028F-6574-8DC5-B673F76F552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9BC5A815-50F5-6A36-7A48-B53A18BE6AC8}"/>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8746AA9E-A261-542A-9002-0D90F4BC83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25E07B87-FD77-0A7C-24B6-B4FB5988BD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96014BC1-DEB9-37FA-7C82-AD8F56DBB0D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98D18C1D-930F-1C0F-10A7-C1D800BBD62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3431378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FE41EC-4F60-0975-8E47-51CE2DA93274}"/>
              </a:ext>
            </a:extLst>
          </p:cNvPr>
          <p:cNvSpPr>
            <a:spLocks noGrp="1"/>
          </p:cNvSpPr>
          <p:nvPr>
            <p:ph type="title"/>
          </p:nvPr>
        </p:nvSpPr>
        <p:spPr>
          <a:xfrm>
            <a:off x="838200" y="318472"/>
            <a:ext cx="10515600" cy="1325563"/>
          </a:xfrm>
        </p:spPr>
        <p:txBody>
          <a:bodyPr/>
          <a:lstStyle/>
          <a:p>
            <a:r>
              <a:rPr lang="en-GB" b="1" u="sng" dirty="0">
                <a:latin typeface="Segoe Print" panose="02000600000000000000" pitchFamily="2" charset="0"/>
              </a:rPr>
              <a:t>Parent Help</a:t>
            </a:r>
          </a:p>
        </p:txBody>
      </p:sp>
      <p:sp>
        <p:nvSpPr>
          <p:cNvPr id="3" name="Content Placeholder 2">
            <a:extLst>
              <a:ext uri="{FF2B5EF4-FFF2-40B4-BE49-F238E27FC236}">
                <a16:creationId xmlns:a16="http://schemas.microsoft.com/office/drawing/2014/main" id="{86AA2D6D-2679-76AB-CAA6-E675A2309F42}"/>
              </a:ext>
            </a:extLst>
          </p:cNvPr>
          <p:cNvSpPr>
            <a:spLocks noGrp="1"/>
          </p:cNvSpPr>
          <p:nvPr>
            <p:ph idx="1"/>
          </p:nvPr>
        </p:nvSpPr>
        <p:spPr/>
        <p:txBody>
          <a:bodyPr/>
          <a:lstStyle/>
          <a:p>
            <a:pPr marL="0" indent="0">
              <a:buNone/>
            </a:pPr>
            <a:r>
              <a:rPr lang="en-GB" dirty="0">
                <a:latin typeface="Segoe Print" panose="02000600000000000000" pitchFamily="2" charset="0"/>
              </a:rPr>
              <a:t>We would very much welcome any support or time you or other relatives such as grandparents could give us. </a:t>
            </a:r>
          </a:p>
          <a:p>
            <a:r>
              <a:rPr lang="en-GB" dirty="0">
                <a:latin typeface="Segoe Print" panose="02000600000000000000" pitchFamily="2" charset="0"/>
              </a:rPr>
              <a:t>Support with reading</a:t>
            </a:r>
          </a:p>
          <a:p>
            <a:r>
              <a:rPr lang="en-GB" dirty="0">
                <a:latin typeface="Segoe Print" panose="02000600000000000000" pitchFamily="2" charset="0"/>
              </a:rPr>
              <a:t>Library </a:t>
            </a:r>
          </a:p>
          <a:p>
            <a:r>
              <a:rPr lang="en-GB" dirty="0">
                <a:latin typeface="Segoe Print" panose="02000600000000000000" pitchFamily="2" charset="0"/>
              </a:rPr>
              <a:t>Computing</a:t>
            </a:r>
          </a:p>
          <a:p>
            <a:r>
              <a:rPr lang="en-GB" dirty="0">
                <a:latin typeface="Segoe Print" panose="02000600000000000000" pitchFamily="2" charset="0"/>
              </a:rPr>
              <a:t>Sewing</a:t>
            </a:r>
          </a:p>
          <a:p>
            <a:r>
              <a:rPr lang="en-GB" dirty="0">
                <a:latin typeface="Segoe Print" panose="02000600000000000000" pitchFamily="2" charset="0"/>
              </a:rPr>
              <a:t>Art</a:t>
            </a:r>
          </a:p>
          <a:p>
            <a:pPr marL="0" indent="0">
              <a:buNone/>
            </a:pPr>
            <a:r>
              <a:rPr lang="en-GB" dirty="0">
                <a:latin typeface="Segoe Print" panose="02000600000000000000" pitchFamily="2" charset="0"/>
              </a:rPr>
              <a:t>Please let us know if you think you can help and your availability either by email or after the meeting. </a:t>
            </a:r>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64CD0011-5BC0-EF96-2DA2-CA8C5B97097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FDB352C6-5220-2A01-8590-14D115F39594}"/>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7ACEEB70-2672-63ED-AA35-D29365532A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AB9E5FB5-5F36-D9DB-0CE7-0CF53DD46A6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10CDD394-6BFE-5E31-B9FA-502675E251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B4194CF6-8CA5-6D4A-EFF5-8A239EBA296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057325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FE41EC-4F60-0975-8E47-51CE2DA93274}"/>
              </a:ext>
            </a:extLst>
          </p:cNvPr>
          <p:cNvSpPr>
            <a:spLocks noGrp="1"/>
          </p:cNvSpPr>
          <p:nvPr>
            <p:ph type="title"/>
          </p:nvPr>
        </p:nvSpPr>
        <p:spPr>
          <a:xfrm>
            <a:off x="838200" y="318472"/>
            <a:ext cx="10515600" cy="1325563"/>
          </a:xfrm>
        </p:spPr>
        <p:txBody>
          <a:bodyPr/>
          <a:lstStyle/>
          <a:p>
            <a:r>
              <a:rPr lang="en-GB" u="sng" dirty="0">
                <a:latin typeface="Segoe Print" panose="02000600000000000000" pitchFamily="2" charset="0"/>
              </a:rPr>
              <a:t>Contact information</a:t>
            </a:r>
          </a:p>
        </p:txBody>
      </p:sp>
      <p:sp>
        <p:nvSpPr>
          <p:cNvPr id="3" name="Content Placeholder 2">
            <a:extLst>
              <a:ext uri="{FF2B5EF4-FFF2-40B4-BE49-F238E27FC236}">
                <a16:creationId xmlns:a16="http://schemas.microsoft.com/office/drawing/2014/main" id="{86AA2D6D-2679-76AB-CAA6-E675A2309F42}"/>
              </a:ext>
            </a:extLst>
          </p:cNvPr>
          <p:cNvSpPr>
            <a:spLocks noGrp="1"/>
          </p:cNvSpPr>
          <p:nvPr>
            <p:ph idx="1"/>
          </p:nvPr>
        </p:nvSpPr>
        <p:spPr/>
        <p:txBody>
          <a:bodyPr/>
          <a:lstStyle/>
          <a:p>
            <a:r>
              <a:rPr lang="en-GB" dirty="0">
                <a:latin typeface="Segoe Print" panose="02000600000000000000" pitchFamily="2" charset="0"/>
              </a:rPr>
              <a:t>You can email the school office who will forward messages to class teachers: </a:t>
            </a:r>
            <a:r>
              <a:rPr lang="en-GB" dirty="0">
                <a:solidFill>
                  <a:srgbClr val="7030A0"/>
                </a:solidFill>
                <a:latin typeface="Segoe Print" panose="02000600000000000000" pitchFamily="2" charset="0"/>
              </a:rPr>
              <a:t>office@jlg.odbst.org</a:t>
            </a:r>
          </a:p>
          <a:p>
            <a:r>
              <a:rPr lang="en-GB" dirty="0">
                <a:latin typeface="Segoe Print" panose="02000600000000000000" pitchFamily="2" charset="0"/>
              </a:rPr>
              <a:t>Please be aware that we are unlikely to reply during the school day as we will be teaching.</a:t>
            </a:r>
          </a:p>
          <a:p>
            <a:r>
              <a:rPr lang="en-GB" dirty="0">
                <a:latin typeface="Segoe Print" panose="02000600000000000000" pitchFamily="2" charset="0"/>
              </a:rPr>
              <a:t>Friday News on the school website has all the information about what we have been learning during the week.</a:t>
            </a:r>
          </a:p>
          <a:p>
            <a:r>
              <a:rPr lang="en-GB" dirty="0">
                <a:latin typeface="Segoe Print" panose="02000600000000000000" pitchFamily="2" charset="0"/>
              </a:rPr>
              <a:t>If something is urgent, please phone the school office on: </a:t>
            </a:r>
            <a:r>
              <a:rPr lang="en-GB" dirty="0">
                <a:solidFill>
                  <a:srgbClr val="7030A0"/>
                </a:solidFill>
                <a:latin typeface="Segoe Print" panose="02000600000000000000" pitchFamily="2" charset="0"/>
              </a:rPr>
              <a:t>01844 343521</a:t>
            </a:r>
          </a:p>
          <a:p>
            <a:pPr marL="0" indent="0">
              <a:buNone/>
            </a:pPr>
            <a:endParaRPr lang="en-GB" dirty="0"/>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64CD0011-5BC0-EF96-2DA2-CA8C5B97097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FDB352C6-5220-2A01-8590-14D115F39594}"/>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7ACEEB70-2672-63ED-AA35-D29365532A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AB9E5FB5-5F36-D9DB-0CE7-0CF53DD46A6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10CDD394-6BFE-5E31-B9FA-502675E251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B4194CF6-8CA5-6D4A-EFF5-8A239EBA296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0713794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7F4D4C-D843-79C4-2062-1B064770631D}"/>
              </a:ext>
            </a:extLst>
          </p:cNvPr>
          <p:cNvSpPr>
            <a:spLocks noGrp="1"/>
          </p:cNvSpPr>
          <p:nvPr>
            <p:ph type="title"/>
          </p:nvPr>
        </p:nvSpPr>
        <p:spPr/>
        <p:txBody>
          <a:bodyPr/>
          <a:lstStyle/>
          <a:p>
            <a:r>
              <a:rPr lang="en-GB" u="sng" dirty="0">
                <a:latin typeface="Segoe Print" panose="02000600000000000000" pitchFamily="2" charset="0"/>
              </a:rPr>
              <a:t>Any questions?</a:t>
            </a:r>
          </a:p>
        </p:txBody>
      </p:sp>
      <p:pic>
        <p:nvPicPr>
          <p:cNvPr id="5" name="Content Placeholder 4" descr="A yellow emoji with a finger on his chin&#10;&#10;AI-generated content may be incorrect.">
            <a:extLst>
              <a:ext uri="{FF2B5EF4-FFF2-40B4-BE49-F238E27FC236}">
                <a16:creationId xmlns:a16="http://schemas.microsoft.com/office/drawing/2014/main" id="{F5C3E6F0-931C-7761-B7A8-327259770A2C}"/>
              </a:ext>
            </a:extLst>
          </p:cNvPr>
          <p:cNvPicPr>
            <a:picLocks noGrp="1" noChangeAspect="1"/>
          </p:cNvPicPr>
          <p:nvPr>
            <p:ph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661807" y="2192965"/>
            <a:ext cx="2841171" cy="3582346"/>
          </a:xfrm>
        </p:spPr>
      </p:pic>
    </p:spTree>
    <p:extLst>
      <p:ext uri="{BB962C8B-B14F-4D97-AF65-F5344CB8AC3E}">
        <p14:creationId xmlns:p14="http://schemas.microsoft.com/office/powerpoint/2010/main" val="18782810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97adfa1c-4a4b-4c84-9b28-fddd942dddb5">
      <Terms xmlns="http://schemas.microsoft.com/office/infopath/2007/PartnerControls"/>
    </lcf76f155ced4ddcb4097134ff3c332f>
    <TaxCatchAll xmlns="25a7c5a7-96d6-45d1-a795-d10b72348e2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46B3ABB8B8F091458A9F701DDEFF1486" ma:contentTypeVersion="15" ma:contentTypeDescription="Create a new document." ma:contentTypeScope="" ma:versionID="ecbac94c321d21d23db5bcb7e3743700">
  <xsd:schema xmlns:xsd="http://www.w3.org/2001/XMLSchema" xmlns:xs="http://www.w3.org/2001/XMLSchema" xmlns:p="http://schemas.microsoft.com/office/2006/metadata/properties" xmlns:ns2="97adfa1c-4a4b-4c84-9b28-fddd942dddb5" xmlns:ns3="25a7c5a7-96d6-45d1-a795-d10b72348e25" targetNamespace="http://schemas.microsoft.com/office/2006/metadata/properties" ma:root="true" ma:fieldsID="2154abe043de6dbecef6719c1d639b3c" ns2:_="" ns3:_="">
    <xsd:import namespace="97adfa1c-4a4b-4c84-9b28-fddd942dddb5"/>
    <xsd:import namespace="25a7c5a7-96d6-45d1-a795-d10b72348e25"/>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7adfa1c-4a4b-4c84-9b28-fddd942dddb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2e8dad2d-7a76-423e-b4e0-370171c6c2f1"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internalName="MediaServiceLocation" ma:readOnly="true">
      <xsd:simpleType>
        <xsd:restriction base="dms:Text"/>
      </xsd:simpleType>
    </xsd:element>
    <xsd:element name="MediaServiceObjectDetectorVersions" ma:index="21" nillable="true" ma:displayName="MediaServiceObjectDetectorVersions"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5a7c5a7-96d6-45d1-a795-d10b72348e25"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9e1f3481-c5b7-4cd9-992b-f5d2be63002f}" ma:internalName="TaxCatchAll" ma:showField="CatchAllData" ma:web="25a7c5a7-96d6-45d1-a795-d10b72348e25">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FD66F95-113E-443D-A63F-7F7F58A0216A}">
  <ds:schemaRefs>
    <ds:schemaRef ds:uri="http://schemas.microsoft.com/office/infopath/2007/PartnerControls"/>
    <ds:schemaRef ds:uri="http://purl.org/dc/terms/"/>
    <ds:schemaRef ds:uri="97adfa1c-4a4b-4c84-9b28-fddd942dddb5"/>
    <ds:schemaRef ds:uri="http://schemas.microsoft.com/office/2006/documentManagement/types"/>
    <ds:schemaRef ds:uri="http://purl.org/dc/elements/1.1/"/>
    <ds:schemaRef ds:uri="http://schemas.microsoft.com/office/2006/metadata/properties"/>
    <ds:schemaRef ds:uri="http://schemas.openxmlformats.org/package/2006/metadata/core-properties"/>
    <ds:schemaRef ds:uri="25a7c5a7-96d6-45d1-a795-d10b72348e25"/>
    <ds:schemaRef ds:uri="http://www.w3.org/XML/1998/namespace"/>
    <ds:schemaRef ds:uri="http://purl.org/dc/dcmitype/"/>
  </ds:schemaRefs>
</ds:datastoreItem>
</file>

<file path=customXml/itemProps2.xml><?xml version="1.0" encoding="utf-8"?>
<ds:datastoreItem xmlns:ds="http://schemas.openxmlformats.org/officeDocument/2006/customXml" ds:itemID="{44CCFEB0-CA31-40CC-ADD1-36C6F2DEEFC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7adfa1c-4a4b-4c84-9b28-fddd942dddb5"/>
    <ds:schemaRef ds:uri="25a7c5a7-96d6-45d1-a795-d10b72348e2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7733FFD-FCBC-4C30-A0FF-692A661409E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331</TotalTime>
  <Words>799</Words>
  <Application>Microsoft Office PowerPoint</Application>
  <PresentationFormat>Widescreen</PresentationFormat>
  <Paragraphs>2396</Paragraphs>
  <Slides>17</Slides>
  <Notes>1</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Facet</vt:lpstr>
      <vt:lpstr>Meet the Teachers Year 3</vt:lpstr>
      <vt:lpstr>Vision and Values</vt:lpstr>
      <vt:lpstr>Introducing the team</vt:lpstr>
      <vt:lpstr>Timetabling </vt:lpstr>
      <vt:lpstr>Topics</vt:lpstr>
      <vt:lpstr>Equipment List </vt:lpstr>
      <vt:lpstr>The importance of reading</vt:lpstr>
      <vt:lpstr>Rules, Rewards &amp; Consequences </vt:lpstr>
      <vt:lpstr>Expectations</vt:lpstr>
      <vt:lpstr>Responsibilities</vt:lpstr>
      <vt:lpstr>Homework </vt:lpstr>
      <vt:lpstr>New this year –St.  John’s passport </vt:lpstr>
      <vt:lpstr>PowerPoint Presentation</vt:lpstr>
      <vt:lpstr>Pick up and drop off information</vt:lpstr>
      <vt:lpstr>Parent Help</vt:lpstr>
      <vt:lpstr>Contact information</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I Newton</dc:creator>
  <cp:lastModifiedBy>J Farrell</cp:lastModifiedBy>
  <cp:revision>7</cp:revision>
  <dcterms:created xsi:type="dcterms:W3CDTF">2023-06-18T19:08:34Z</dcterms:created>
  <dcterms:modified xsi:type="dcterms:W3CDTF">2025-07-15T10:28:56Z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efa4170-0d19-0005-0004-bc88714345d2_Enabled">
    <vt:lpwstr>true</vt:lpwstr>
  </property>
  <property fmtid="{D5CDD505-2E9C-101B-9397-08002B2CF9AE}" pid="3" name="MSIP_Label_defa4170-0d19-0005-0004-bc88714345d2_SetDate">
    <vt:lpwstr>2023-06-18T19:33:20Z</vt:lpwstr>
  </property>
  <property fmtid="{D5CDD505-2E9C-101B-9397-08002B2CF9AE}" pid="4" name="MSIP_Label_defa4170-0d19-0005-0004-bc88714345d2_Method">
    <vt:lpwstr>Standard</vt:lpwstr>
  </property>
  <property fmtid="{D5CDD505-2E9C-101B-9397-08002B2CF9AE}" pid="5" name="MSIP_Label_defa4170-0d19-0005-0004-bc88714345d2_Name">
    <vt:lpwstr>defa4170-0d19-0005-0004-bc88714345d2</vt:lpwstr>
  </property>
  <property fmtid="{D5CDD505-2E9C-101B-9397-08002B2CF9AE}" pid="6" name="MSIP_Label_defa4170-0d19-0005-0004-bc88714345d2_SiteId">
    <vt:lpwstr>c5a5007f-3f84-4671-899e-ff07e7938758</vt:lpwstr>
  </property>
  <property fmtid="{D5CDD505-2E9C-101B-9397-08002B2CF9AE}" pid="7" name="MSIP_Label_defa4170-0d19-0005-0004-bc88714345d2_ActionId">
    <vt:lpwstr>001a6c87-614b-4ccc-bde4-1727eeb8c856</vt:lpwstr>
  </property>
  <property fmtid="{D5CDD505-2E9C-101B-9397-08002B2CF9AE}" pid="8" name="MSIP_Label_defa4170-0d19-0005-0004-bc88714345d2_ContentBits">
    <vt:lpwstr>0</vt:lpwstr>
  </property>
  <property fmtid="{D5CDD505-2E9C-101B-9397-08002B2CF9AE}" pid="9" name="ContentTypeId">
    <vt:lpwstr>0x01010046B3ABB8B8F091458A9F701DDEFF1486</vt:lpwstr>
  </property>
  <property fmtid="{D5CDD505-2E9C-101B-9397-08002B2CF9AE}" pid="10" name="MediaServiceImageTags">
    <vt:lpwstr/>
  </property>
</Properties>
</file>