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6" r:id="rId6"/>
    <p:sldId id="262" r:id="rId7"/>
    <p:sldId id="263" r:id="rId8"/>
    <p:sldId id="264" r:id="rId9"/>
    <p:sldId id="271" r:id="rId10"/>
    <p:sldId id="274" r:id="rId11"/>
    <p:sldId id="272" r:id="rId12"/>
    <p:sldId id="273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01DEF1-93BA-FAD5-0EF2-FAF07D542348}" v="24" dt="2025-07-10T15:14:06.8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560B3-C759-4ABC-8F0D-9B735B0FA344}" type="datetimeFigureOut">
              <a:t>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68169-579E-4418-AE91-628F797FA91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299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7B6BA8-570A-4C9F-8025-3B168114B0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61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89E8B-5F77-D63A-6663-E185D09E9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A0651A-42FD-6803-D1F6-8C134E4E9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57FA0-2F6C-4398-4A14-6FDE3C8D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C180E-4D9E-9D9E-47C9-8E8284DAE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92B0C-8480-DECF-6179-0A59267A2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3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393B5-E063-0EC5-0A3C-EEA7034D5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6D833-0BCC-E9AF-312D-81D12E07C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D031A-3391-40E4-C1DD-2A4B68EB2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358F9-C826-16CD-3314-95058287A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C96DB-81AF-7A13-ED89-BF87C43B7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7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5C5DC-185F-669E-863A-EC91FB208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949E01-A0BC-D912-D603-AB19E8824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C0AA-F81C-FF7C-50CE-A99C87E7F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31538-2D90-B147-A773-D651A298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2E90D-EC6E-9AC9-20B5-FC8B3AE0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75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BC7CA-17AC-C146-36E2-AD679F17E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53BAB-95EF-9788-1CA4-20076CD8C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A1362D-CB02-B18C-EF4F-6BCFB65062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7F90E-094F-0885-CE55-F17C32C65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4CEDF-BAA6-7153-4C14-02E6C9646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87BCFC-B90B-6D7F-797C-41FC5B88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379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6BB13-44C3-EC94-0C28-31B413758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644D6-59F4-3152-D59B-B71D6BE3F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78554-CD2A-62F3-8C5E-B0215470B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D24E9D-5CA1-87E8-2872-1297E66938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5A570B-64F5-0F74-EAFC-90B829CF1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96CE00-06EC-B93A-7005-42A8DE55E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2BFA0-C87F-7C97-5E27-3B2624E4E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09903D-5661-49E2-8CAE-8BF97887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88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600A3-5D84-F784-44F2-4DF9254C3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D31C08-166A-296C-7787-BE5D83C6A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18FBAA-CCCF-43EC-A7A8-BF064E0F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925607-47AE-1332-9759-E7D3AC72F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15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FA4285-D995-F138-9C79-B7722F4F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970856-4C6B-F0CA-9454-C71777CA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DD79D-882A-67A0-53E2-CCD8F5690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4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95F8-9F2A-E8AC-9AA2-95B0C1AD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24991-2463-B799-FCF3-1AB0F3AF6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17792-58C8-A986-EFC3-4F312C9C3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9665A-A415-4AAB-145B-6EEDFA905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A0940-340B-CF61-C457-0D4E44466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56FB3-9B7F-60CD-3B78-1E73B485B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5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0F23B-F8E4-FD16-8883-62BA23DCC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00973-89DB-C481-84E7-1CBC38E589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108C6-48A5-1CD2-93F3-55D78698D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B14D2-3A20-2E8F-B0BE-C114AFF8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69FD6-AE75-72A4-06F1-BBA5DC826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34CFD-C77A-560D-5FFD-896C6CCD6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46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77103-11A3-9CF3-9A92-C50ED8BA2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ECD123-8B63-B48B-AAFD-A7D10561F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D58C-05A9-71F2-F7D9-0195692D0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4E469-FD35-8B0B-9327-F194712A2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C4E8A-4646-2B5C-E246-AE465A099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7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82D489-6FD8-0A5F-22F0-D0C14B781E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8BDDDC-EC43-863D-2D33-A73ECDD81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20762-5F5B-53C3-09A6-94C50AF4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D54CD6-1DA1-4FF6-C9DD-BFF666769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92AB1-B5F5-6765-74D0-2852AFFBB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17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C718C6-78CB-5E86-B504-95B40CF1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212F92-ABA3-B9EA-05EA-8B72CD7FD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D4479-D514-8639-3B75-4773AF48E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CA0E-EEAF-4C0D-A9C8-2C95AA132BCA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B1772-B0E1-41E2-BCFD-DACEAB75F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0F605-2013-C40D-7B42-C674710752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9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readerteacher.com/year5" TargetMode="External"/><Relationship Id="rId2" Type="http://schemas.openxmlformats.org/officeDocument/2006/relationships/hyperlink" Target="https://www.booksfortopics.com/booklists/recommended-reads/year-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youngvoices.co.uk/how-does-it-work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vmusicroom.com/auth/parent/login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office@jlg.odbst.or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reen Abstract Background Png - Green Abstract Background PNG Image |  Transparent PNG Free Download on SeekPNG">
            <a:extLst>
              <a:ext uri="{FF2B5EF4-FFF2-40B4-BE49-F238E27FC236}">
                <a16:creationId xmlns:a16="http://schemas.microsoft.com/office/drawing/2014/main" id="{3602D0FD-A36F-0716-C73B-6A8A70D0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802" y="-477708"/>
            <a:ext cx="9396236" cy="79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5FA8C4-EF53-C314-1E6F-6DB2E32211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301" y="2006082"/>
            <a:ext cx="9144000" cy="934712"/>
          </a:xfrm>
        </p:spPr>
        <p:txBody>
          <a:bodyPr/>
          <a:lstStyle/>
          <a:p>
            <a:r>
              <a:rPr lang="en-GB" dirty="0"/>
              <a:t>Year 5 - Meet the Teacher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952B08-494D-AB29-984B-63829FA1D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301" y="3032869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Wednesday 9</a:t>
            </a:r>
            <a:r>
              <a:rPr lang="en-GB" baseline="30000" dirty="0"/>
              <a:t>th</a:t>
            </a:r>
            <a:r>
              <a:rPr lang="en-GB" dirty="0"/>
              <a:t> July 2025</a:t>
            </a:r>
          </a:p>
        </p:txBody>
      </p:sp>
      <p:pic>
        <p:nvPicPr>
          <p:cNvPr id="6" name="Picture 5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1D16745-57A6-D058-9E38-59B3BE61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3" y="223867"/>
            <a:ext cx="1496571" cy="15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5245E-51D9-04A7-0489-9FB2EABAD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dirty="0"/>
              <a:t>Vision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BC362-4331-83FE-22D4-6867ABEEB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600" dirty="0"/>
              <a:t>We expect EVERYONE (including parents) to live them!</a:t>
            </a:r>
          </a:p>
          <a:p>
            <a:pPr marL="0" indent="0" algn="ctr">
              <a:buNone/>
            </a:pPr>
            <a:endParaRPr lang="en-GB" sz="2200" i="1" dirty="0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GB" sz="2200" i="1" dirty="0">
                <a:solidFill>
                  <a:srgbClr val="CC00CC"/>
                </a:solidFill>
              </a:rPr>
              <a:t>Nurturing potential for all within a Christian ethos</a:t>
            </a:r>
          </a:p>
          <a:p>
            <a:pPr marL="0" indent="0">
              <a:buNone/>
            </a:pPr>
            <a:r>
              <a:rPr lang="en-GB" sz="2200" dirty="0"/>
              <a:t>Together we will work to enable all our children to achieve their full potential within our Christian family. Through the teachings and examples of Jesus, we nurture individuality - providing challenge, developing self-esteem and promoting care and respect for each other and God’s world. </a:t>
            </a:r>
          </a:p>
          <a:p>
            <a:pPr marL="0" indent="0">
              <a:buNone/>
            </a:pPr>
            <a:r>
              <a:rPr lang="en-GB" sz="2200" i="1" dirty="0">
                <a:solidFill>
                  <a:srgbClr val="CC00CC"/>
                </a:solidFill>
              </a:rPr>
              <a:t>‘I can do </a:t>
            </a:r>
            <a:r>
              <a:rPr lang="en-GB" sz="2200" b="1" i="1" u="sng" dirty="0">
                <a:solidFill>
                  <a:srgbClr val="CC00CC"/>
                </a:solidFill>
              </a:rPr>
              <a:t>all</a:t>
            </a:r>
            <a:r>
              <a:rPr lang="en-GB" sz="2200" i="1" dirty="0">
                <a:solidFill>
                  <a:srgbClr val="CC00CC"/>
                </a:solidFill>
              </a:rPr>
              <a:t> things through Christ who strengthens me’ Philippians 4:13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600" dirty="0"/>
              <a:t>As a Church school we have a distinctive character where Christian values are promoted in all aspects of school life. 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CFED18E-D8D5-6421-5747-7E4466C4F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401C012-126F-CA7E-D0E7-CF39FA59AF3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13314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53BE082-3818-012D-C7C6-03719F0C30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E6E0CBC-A9A7-7A0A-5EA5-0CECDCA6B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CC45DCA-B0B2-3C80-3A92-AA4E4906B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0BED86F-C8B6-795B-F734-EFE5511D0F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5309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C0CB6-A3A5-B1E8-211A-17C80DB9D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Introducing the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72B6E-80E8-EE00-B7F8-3CC9D1B801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Mr Norton, Mrs Harrison (Monday – Thursday), Miss Holland (Friday)</a:t>
            </a:r>
          </a:p>
          <a:p>
            <a:r>
              <a:rPr lang="en-GB" dirty="0">
                <a:ea typeface="Calibri"/>
                <a:cs typeface="Calibri"/>
              </a:rPr>
              <a:t>Two small Year 5 classes 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ACA83B0-FF96-D245-02D1-D686E6C71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E597C6D-3EA7-566A-1542-F581BE08162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4753149-8D35-20F8-A7C4-AFC67D016C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F5ABFAE-C035-CE14-6E37-0867B9A606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1F7DB5-9389-BEFB-E1FE-AED7828A77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7283120-2FD7-129B-490E-20F5188102E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46952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83E1-0172-0C56-35C4-1D9C73882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Equipment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D0B517-D85E-9EE9-4A17-01ED5B6C5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745" y="1517715"/>
            <a:ext cx="10515600" cy="435133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/>
              <a:t>Blue handwriting pens (not biros) Swash, </a:t>
            </a:r>
            <a:r>
              <a:rPr lang="en-GB" dirty="0" err="1"/>
              <a:t>Edding</a:t>
            </a:r>
            <a:r>
              <a:rPr lang="en-GB" dirty="0"/>
              <a:t> or </a:t>
            </a:r>
            <a:r>
              <a:rPr lang="en-GB" dirty="0" err="1"/>
              <a:t>Frixon</a:t>
            </a:r>
            <a:r>
              <a:rPr lang="en-GB" dirty="0"/>
              <a:t> pens are good.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Writing pencils (HB)</a:t>
            </a:r>
          </a:p>
          <a:p>
            <a:r>
              <a:rPr lang="en-GB" dirty="0"/>
              <a:t>Eraser</a:t>
            </a:r>
          </a:p>
          <a:p>
            <a:r>
              <a:rPr lang="en-GB" dirty="0"/>
              <a:t>Sharpener</a:t>
            </a:r>
          </a:p>
          <a:p>
            <a:r>
              <a:rPr lang="en-GB" dirty="0"/>
              <a:t>Ruler</a:t>
            </a:r>
          </a:p>
          <a:p>
            <a:r>
              <a:rPr lang="en-GB" dirty="0"/>
              <a:t>Coloured Pencils</a:t>
            </a:r>
          </a:p>
          <a:p>
            <a:r>
              <a:rPr lang="en-GB" dirty="0"/>
              <a:t>Scissors</a:t>
            </a:r>
          </a:p>
          <a:p>
            <a:r>
              <a:rPr lang="en-GB" dirty="0"/>
              <a:t>Pritt Sticks/ Glue Sticks – 1 per half term (replaced when needed)</a:t>
            </a:r>
          </a:p>
          <a:p>
            <a:r>
              <a:rPr lang="en-GB" dirty="0"/>
              <a:t>Whiteboard Pens – 1 per half term (replaced when needed)</a:t>
            </a:r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DBF752D-37BD-8867-D10B-84E7A7F5B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207A2C2-5FAC-7D90-81D9-376FD7CF160B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E9F7B65-3FD4-29D9-3E1E-2FFB0243E0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B57059-0BF0-2A4A-C786-FDE217D495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878E160-1484-E87F-13B3-B71918A61D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2FDC5DA-031A-B880-5A6C-D434471B183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73633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B547-1177-8154-8BFA-63A457569E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233" y="26580"/>
            <a:ext cx="10515600" cy="758739"/>
          </a:xfrm>
        </p:spPr>
        <p:txBody>
          <a:bodyPr/>
          <a:lstStyle/>
          <a:p>
            <a:r>
              <a:rPr lang="en-GB" dirty="0"/>
              <a:t>Homework	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0581467-DA2C-6C06-77D5-09A3BFEB4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429" y="123080"/>
            <a:ext cx="854032" cy="867947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28C84CB-A7E1-E5E4-0A43-1E69B3CAB1D1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D81A2AB-3C06-13EE-D8FA-6DF1B4E2D9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9DC171-1A84-F26C-739D-A5FB41FC4C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AC926B-4011-1B73-C70D-9727152EC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6302694-B599-AC1E-5934-06419C0C345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48D96EA-C108-F86A-48BF-1132B3151407}"/>
              </a:ext>
            </a:extLst>
          </p:cNvPr>
          <p:cNvSpPr txBox="1"/>
          <p:nvPr/>
        </p:nvSpPr>
        <p:spPr>
          <a:xfrm>
            <a:off x="163320" y="993230"/>
            <a:ext cx="11381791" cy="31700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dirty="0">
                <a:latin typeface="Calibri"/>
                <a:ea typeface="Calibri"/>
                <a:cs typeface="Calibri"/>
              </a:rPr>
              <a:t>Homework for Year 5  will be daily reading and times table practice.  </a:t>
            </a:r>
            <a:endParaRPr lang="en-US" sz="2000" b="1">
              <a:latin typeface="Calibri"/>
              <a:ea typeface="Calibri"/>
              <a:cs typeface="Calibri"/>
            </a:endParaRPr>
          </a:p>
          <a:p>
            <a:r>
              <a:rPr lang="en-GB" sz="2000" dirty="0">
                <a:latin typeface="Calibri"/>
                <a:ea typeface="Calibri"/>
                <a:cs typeface="Calibri"/>
              </a:rPr>
              <a:t>Research has proved that children that are supported regularly with these aspects of learning feel more confident and secure with accessing learning in the classroom. </a:t>
            </a:r>
            <a:endParaRPr lang="en-US" sz="2000">
              <a:latin typeface="Calibri"/>
              <a:ea typeface="Calibri"/>
              <a:cs typeface="Calibri"/>
            </a:endParaRPr>
          </a:p>
          <a:p>
            <a:r>
              <a:rPr lang="en-GB" sz="2000" dirty="0">
                <a:latin typeface="Calibri"/>
                <a:ea typeface="Calibri"/>
                <a:cs typeface="Calibri"/>
              </a:rPr>
              <a:t>Other ways to support your child include engaging with the knowledge organisers (these have key questions and vocabulary related to each topic).</a:t>
            </a:r>
          </a:p>
          <a:p>
            <a:r>
              <a:rPr lang="en-GB" sz="2000" dirty="0">
                <a:latin typeface="Calibri"/>
                <a:ea typeface="Calibri"/>
                <a:cs typeface="Calibri"/>
              </a:rPr>
              <a:t>Spellings will also be sent home once a week on a </a:t>
            </a:r>
            <a:r>
              <a:rPr lang="en-GB" sz="2000" b="1" dirty="0">
                <a:latin typeface="Calibri"/>
                <a:ea typeface="Calibri"/>
                <a:cs typeface="Calibri"/>
              </a:rPr>
              <a:t>Thursday</a:t>
            </a:r>
            <a:r>
              <a:rPr lang="en-GB" sz="2000" dirty="0">
                <a:latin typeface="Calibri"/>
                <a:ea typeface="Calibri"/>
                <a:cs typeface="Calibri"/>
              </a:rPr>
              <a:t>, and the children will be informally tested on these on the </a:t>
            </a:r>
            <a:r>
              <a:rPr lang="en-GB" sz="2000" b="1" dirty="0">
                <a:latin typeface="Calibri"/>
                <a:ea typeface="Calibri"/>
                <a:cs typeface="Calibri"/>
              </a:rPr>
              <a:t>following Thursday</a:t>
            </a:r>
            <a:r>
              <a:rPr lang="en-GB" sz="2000" dirty="0">
                <a:latin typeface="Calibri"/>
                <a:ea typeface="Calibri"/>
                <a:cs typeface="Calibri"/>
              </a:rPr>
              <a:t>. Children learn spellings in different ways - daily, look, cover, write check, works for some;  saying them out loud; writing in different coloured pens; sometimes we will send you a link to a spelling game on the computer. </a:t>
            </a:r>
          </a:p>
          <a:p>
            <a:endParaRPr lang="en-GB" sz="20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1352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F6F22-44C5-FD5A-B7B1-52F7A6D1C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820" y="157616"/>
            <a:ext cx="10515600" cy="1325563"/>
          </a:xfrm>
        </p:spPr>
        <p:txBody>
          <a:bodyPr/>
          <a:lstStyle/>
          <a:p>
            <a:r>
              <a:rPr lang="en-GB" dirty="0">
                <a:latin typeface="+mn-lt"/>
              </a:rPr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3A735-EAE0-DA77-4B09-29BE78933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538" y="1253330"/>
            <a:ext cx="10616963" cy="491595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171450" marR="0" lvl="0" indent="-1651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60"/>
              <a:buFont typeface="Noto Sans Symbols"/>
              <a:buChar char="▪"/>
            </a:pPr>
            <a:r>
              <a:rPr lang="en-GB" sz="2800" b="0" i="0" u="none" strike="noStrike" cap="none" dirty="0">
                <a:solidFill>
                  <a:schemeClr val="dk1"/>
                </a:solidFill>
                <a:ea typeface="Century Gothic"/>
                <a:cs typeface="Century Gothic"/>
                <a:sym typeface="Century Gothic"/>
              </a:rPr>
              <a:t>Reading is still an important focus within the curriculum – which is the case for secondary schools as well as primary schools.</a:t>
            </a:r>
          </a:p>
          <a:p>
            <a:pPr marL="635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60"/>
              <a:buNone/>
            </a:pPr>
            <a:endParaRPr lang="en-GB" sz="2800" dirty="0"/>
          </a:p>
          <a:p>
            <a:pPr marL="171450" marR="0" lvl="0" indent="-165100" algn="l" rtl="0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660"/>
              <a:buFont typeface="Noto Sans Symbols"/>
              <a:buChar char="▪"/>
            </a:pPr>
            <a:r>
              <a:rPr lang="en-GB" sz="2800" b="0" i="0" u="none" strike="noStrike" cap="none" dirty="0">
                <a:solidFill>
                  <a:schemeClr val="dk1"/>
                </a:solidFill>
                <a:ea typeface="Century Gothic"/>
                <a:cs typeface="Century Gothic"/>
                <a:sym typeface="Century Gothic"/>
              </a:rPr>
              <a:t>The children will be given a recommended reading list that will provide them with enough challenge and appropriate vocabulary for Year 5.</a:t>
            </a:r>
          </a:p>
          <a:p>
            <a:pPr marL="6350" marR="0" lvl="0" indent="0" algn="l" rtl="0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660"/>
              <a:buNone/>
            </a:pPr>
            <a:r>
              <a:rPr lang="en-GB" sz="1400" dirty="0">
                <a:hlinkClick r:id="rId2"/>
              </a:rPr>
              <a:t>Best Books for Year 5 (Ages 9-10): Recommended Booklist (booksfortopics.com) </a:t>
            </a:r>
            <a:endParaRPr lang="en-GB" sz="1400" dirty="0"/>
          </a:p>
          <a:p>
            <a:pPr marL="6350" marR="0" lvl="0" indent="0" algn="l" rtl="0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660"/>
              <a:buNone/>
            </a:pPr>
            <a:r>
              <a:rPr lang="en-GB" sz="1400" dirty="0">
                <a:hlinkClick r:id="rId3"/>
              </a:rPr>
              <a:t>Best Books for Year 5 | Ages 9-10 | The Reader Teacher</a:t>
            </a:r>
            <a:endParaRPr lang="en-GB" sz="1400" dirty="0"/>
          </a:p>
          <a:p>
            <a:pPr marL="6350" marR="0" lvl="0" indent="0" algn="l" rtl="0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660"/>
              <a:buNone/>
            </a:pPr>
            <a:endParaRPr lang="en-GB" sz="2000" dirty="0">
              <a:ea typeface="Century Gothic"/>
              <a:cs typeface="Century Gothic"/>
              <a:sym typeface="Century Gothic"/>
            </a:endParaRPr>
          </a:p>
          <a:p>
            <a:pPr marL="171450" marR="0" lvl="0" indent="-165100" algn="l" rtl="0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660"/>
              <a:buFont typeface="Noto Sans Symbols"/>
              <a:buChar char="▪"/>
            </a:pPr>
            <a:r>
              <a:rPr lang="en-GB" sz="2800" b="0" i="0" u="none" strike="noStrike" cap="none" dirty="0">
                <a:solidFill>
                  <a:schemeClr val="dk1"/>
                </a:solidFill>
                <a:ea typeface="Century Gothic"/>
                <a:cs typeface="Century Gothic"/>
                <a:sym typeface="Century Gothic"/>
              </a:rPr>
              <a:t>Even if your child is an independent and regular reader, please keep listening to them and talking to them about what they are reading. Improving vocabulary is a valuable skill and children need support with this.</a:t>
            </a:r>
          </a:p>
          <a:p>
            <a:pPr marL="171450" lvl="0" indent="-140970" algn="l" rtl="0">
              <a:spcBef>
                <a:spcPts val="700"/>
              </a:spcBef>
              <a:spcAft>
                <a:spcPts val="0"/>
              </a:spcAft>
              <a:buSzPts val="1500"/>
              <a:buFont typeface="Century Gothic"/>
              <a:buChar char="▪"/>
            </a:pPr>
            <a:endParaRPr lang="en-GB" sz="2800" dirty="0">
              <a:ea typeface="Century Gothic"/>
              <a:cs typeface="Century Gothic"/>
              <a:sym typeface="Century Gothic"/>
            </a:endParaRPr>
          </a:p>
          <a:p>
            <a:pPr marL="171450" indent="-140970">
              <a:spcBef>
                <a:spcPts val="700"/>
              </a:spcBef>
              <a:buSzPts val="1500"/>
              <a:buFont typeface="Century Gothic"/>
              <a:buChar char="▪"/>
            </a:pPr>
            <a:r>
              <a:rPr lang="en-GB" sz="2800" dirty="0">
                <a:ea typeface="Century Gothic"/>
                <a:cs typeface="Century Gothic"/>
                <a:sym typeface="Century Gothic"/>
              </a:rPr>
              <a:t>In Key Stage 2, we have additional reading </a:t>
            </a:r>
            <a:r>
              <a:rPr lang="en-GB" dirty="0">
                <a:ea typeface="Century Gothic"/>
                <a:cs typeface="Century Gothic"/>
                <a:sym typeface="Century Gothic"/>
              </a:rPr>
              <a:t>fluency bands</a:t>
            </a:r>
            <a:r>
              <a:rPr lang="en-GB" sz="2800" dirty="0">
                <a:ea typeface="Century Gothic"/>
                <a:cs typeface="Century Gothic"/>
                <a:sym typeface="Century Gothic"/>
              </a:rPr>
              <a:t> to strength and challenge</a:t>
            </a: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C533967B-A10A-3567-B9B2-19249D97F4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4BE2227-AABE-8C33-19CB-FA03AA7451BE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3D205CB-9373-D418-6FC8-B2D381560C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BDDC5D6-5816-A312-C40D-C250282DA7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6756435-4D5C-5B20-7D44-7F70534B7C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6914855-959D-857B-35C4-5D55D648A62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8358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D1F21-1228-F0F9-5E01-5BD2FB01D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744" y="163740"/>
            <a:ext cx="10515600" cy="853199"/>
          </a:xfrm>
        </p:spPr>
        <p:txBody>
          <a:bodyPr/>
          <a:lstStyle/>
          <a:p>
            <a:r>
              <a:rPr lang="en-GB" dirty="0">
                <a:latin typeface="+mn-lt"/>
              </a:rPr>
              <a:t>Rules and Rewards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DDC81-469B-6926-37A3-9196C2957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744" y="877078"/>
            <a:ext cx="11122231" cy="496398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ym typeface="Century Gothic"/>
              </a:rPr>
              <a:t>Children work hard to earn house points throughout the year. ​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200" dirty="0">
              <a:sym typeface="Century Gothic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en-GB" sz="2200" dirty="0">
                <a:sym typeface="Century Gothic"/>
              </a:rPr>
              <a:t>They will be awarded bronze, silver, gold and platinum certificates when they reach 50, 100, 150 and 200 house points.  These are presented and celebrated in special assemblies.​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200" dirty="0">
              <a:sym typeface="Century Gothic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ym typeface="Century Gothic"/>
              </a:rPr>
              <a:t>Children can earn house points each day by filling in their reading record and practising their times tables.  Bonus house points are awarded for a full week of reading. 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200" dirty="0">
              <a:sym typeface="Century Gothic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ym typeface="Century Gothic"/>
              </a:rPr>
              <a:t>Golden house points (worth 5 house points) or headteacher’s awards are given for exceptional work or effort.​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200" dirty="0">
              <a:sym typeface="Century Gothic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ym typeface="Century Gothic"/>
              </a:rPr>
              <a:t>Children are also rewarded for kind and helpful behaviour. 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2200" dirty="0">
              <a:sym typeface="Century Gothic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ym typeface="Century Gothic"/>
              </a:rPr>
              <a:t>Class Merits are also collected throughout the year where the class have shown great attitude, determination or behaviour. Once 10 have been achieved 10 the children get to choose a class treat. </a:t>
            </a:r>
          </a:p>
          <a:p>
            <a:endParaRPr lang="en-GB" sz="2000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511A4B59-FB58-370A-7D77-A1D63AA45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CF739D2-C4E5-8E52-0424-F79724D9F368}"/>
              </a:ext>
            </a:extLst>
          </p:cNvPr>
          <p:cNvGrpSpPr/>
          <p:nvPr/>
        </p:nvGrpSpPr>
        <p:grpSpPr>
          <a:xfrm>
            <a:off x="12441" y="6339471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2090B2C-A956-CC00-7A7C-2D5CFAF113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3BEA14A-8E98-34BA-CA02-96954FA8580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17E7D4-69A4-96F5-14D9-DA4A9D6D1A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6C8E436-35D9-07F9-81C1-FDB9028FF19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87069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C83D56-EF54-C772-A141-14EF0C5CE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Enrichment activities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95F024-ACEF-02E6-53B5-20AC2D077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Services in the Church throughout the year</a:t>
            </a:r>
          </a:p>
          <a:p>
            <a:endParaRPr lang="en-GB" dirty="0"/>
          </a:p>
          <a:p>
            <a:r>
              <a:rPr lang="en-GB" dirty="0"/>
              <a:t>Young Voices Concert (4th February 2026)</a:t>
            </a:r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London Science Museum sleepover (Friday 13th March 2026)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Additional Activity – Summer Term - TBC</a:t>
            </a:r>
          </a:p>
          <a:p>
            <a:endParaRPr lang="en-GB" dirty="0"/>
          </a:p>
          <a:p>
            <a:r>
              <a:rPr lang="en-GB" dirty="0"/>
              <a:t>Sport – School teams, Year 5/6 events</a:t>
            </a:r>
          </a:p>
          <a:p>
            <a:endParaRPr lang="en-GB" dirty="0"/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1DF923F-B5FC-0D60-7E32-F57309E50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278EDA25-D432-3BBC-6A0E-C2D5ECE0659E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DB1F158-6C1C-8C8F-3909-77E01C7250C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281C3BE-10CA-8722-6815-73E1D25BA6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77EE201-7599-7A3C-2BBC-E4830465EA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CA429C8-2C87-D73D-D4A9-4634EB76244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43718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02B8C9-520D-315F-1409-24E16A950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5FEA6-35D0-CDF8-FFC1-1A5B4D065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Young Voices 2026 – 4th February 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0993B-F41D-2AAE-FBA5-D6CA016BF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451"/>
            <a:ext cx="10515600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Young Voices concerts take place every January and February at major arenas across the UK.</a:t>
            </a:r>
            <a:endParaRPr lang="en-US" dirty="0"/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Before the big day, schools receive a full music pack with songs, choreography and easy-to-follow teaching resources – no music experience needed. Our aim is to make singing as accessible and enjoyable as possible for every teacher and pupil.</a:t>
            </a:r>
            <a:endParaRPr lang="en-GB" dirty="0"/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On the concert day, choirs of up to 9,000 children rehearse together for the first time, then perform in an unforgettable evening performance with special guests and spectacular sound and lighting.</a:t>
            </a:r>
            <a:endParaRPr lang="en-GB" dirty="0"/>
          </a:p>
          <a:p>
            <a:pPr marL="0" indent="0">
              <a:buNone/>
            </a:pPr>
            <a:r>
              <a:rPr lang="en-GB" dirty="0">
                <a:ea typeface="Calibri"/>
                <a:cs typeface="Calibri"/>
              </a:rPr>
              <a:t>It’s a high-energy, confidence-boosting experience that creates lasting memories for everyone involved.</a:t>
            </a:r>
            <a:endParaRPr lang="en-GB" dirty="0"/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How does it work? | Young Voices</a:t>
            </a:r>
            <a:endParaRPr lang="en-GB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910B9D74-F318-A46C-EFD9-072F793124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DEB07DF-E036-2D66-564A-80AC3D34CE66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A9F1ED7-AE66-BFA3-D74A-0670571C62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338AAF2-26E7-DFEF-8965-DAA7BF784C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F2B2E57-2CF8-22D6-7C24-340AFD2437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0A27FB-2D15-86B0-B60C-40E22B8AB21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 descr="Young Voices | OVO Arena Wembley">
            <a:extLst>
              <a:ext uri="{FF2B5EF4-FFF2-40B4-BE49-F238E27FC236}">
                <a16:creationId xmlns:a16="http://schemas.microsoft.com/office/drawing/2014/main" id="{9BE70589-1C2D-913C-1106-97E2E731EB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8312" y="4821995"/>
            <a:ext cx="2467114" cy="1388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932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CA7F5-E9E1-BEDF-A072-F6C4689ABC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E8F91-E303-3EA3-058F-A2D1C65ED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Young Voices 2026 – 4th February 2026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F7A15-F139-EFCF-2C59-4653D5D7E9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45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93096CA2-14FD-1AC5-26DF-417E09D6EF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D087419-1986-52C1-0310-E91ACDF297DD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37459270-EC78-548A-F2EC-51E0C1DEFA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8F53CC5-F2A7-F1FF-F4F8-E6DBA42E9D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53A1F15-1193-DCAE-68B2-D363EECD1D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BCE3B03-28C5-DCC7-7B76-12E71AF62A3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 descr="Young Voices | OVO Arena Wembley">
            <a:extLst>
              <a:ext uri="{FF2B5EF4-FFF2-40B4-BE49-F238E27FC236}">
                <a16:creationId xmlns:a16="http://schemas.microsoft.com/office/drawing/2014/main" id="{9561063D-D173-39B6-FCBE-CC9EC9D1E1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5182" y="4788864"/>
            <a:ext cx="2467114" cy="1388442"/>
          </a:xfrm>
          <a:prstGeom prst="rect">
            <a:avLst/>
          </a:prstGeom>
        </p:spPr>
      </p:pic>
      <p:pic>
        <p:nvPicPr>
          <p:cNvPr id="11" name="Picture 10" descr="A white shirt with blue text and numbers&#10;&#10;AI-generated content may be incorrect.">
            <a:extLst>
              <a:ext uri="{FF2B5EF4-FFF2-40B4-BE49-F238E27FC236}">
                <a16:creationId xmlns:a16="http://schemas.microsoft.com/office/drawing/2014/main" id="{C7FB0640-B6A6-72F6-BC32-D5B152A2D0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311" y="1512956"/>
            <a:ext cx="3446681" cy="481495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42E8914-FAFB-A33A-A010-5C8C35537E14}"/>
              </a:ext>
            </a:extLst>
          </p:cNvPr>
          <p:cNvSpPr txBox="1"/>
          <p:nvPr/>
        </p:nvSpPr>
        <p:spPr>
          <a:xfrm>
            <a:off x="4802824" y="1545737"/>
            <a:ext cx="3629721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ea typeface="Calibri"/>
                <a:cs typeface="Calibri"/>
              </a:rPr>
              <a:t>Completed form back to Mr Norton by Wednesday 16th July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1143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1673A-03E8-06D6-FAE2-46B8950751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7C5D7-B4B7-6CD7-8B5B-06C65FD24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ea typeface="Calibri Light"/>
                <a:cs typeface="Calibri Light"/>
              </a:rPr>
              <a:t>Science Museum – </a:t>
            </a:r>
            <a:r>
              <a:rPr lang="en-GB" sz="4000" err="1">
                <a:ea typeface="Calibri Light"/>
                <a:cs typeface="Calibri Light"/>
              </a:rPr>
              <a:t>Astronights</a:t>
            </a:r>
            <a:r>
              <a:rPr lang="en-GB" sz="4000" dirty="0">
                <a:ea typeface="Calibri Light"/>
                <a:cs typeface="Calibri Light"/>
              </a:rPr>
              <a:t> – Friday 13th March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27ECA9-59D4-A00D-711D-E7B38A279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45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94A1C4D1-6B58-3220-08DD-E740C6658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4D7B39ED-1738-8455-637C-48BFEDE7B4BD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1CCD06C-3932-1D53-1AE5-2A5E680B39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F09061-69FB-1B88-675C-465916B9F0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ACEFD01-7DC4-249B-0E50-D423298901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5DC850E6-12FE-B22A-996F-95C0A09762B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10" descr="A screenshot of a phone&#10;&#10;AI-generated content may be incorrect.">
            <a:extLst>
              <a:ext uri="{FF2B5EF4-FFF2-40B4-BE49-F238E27FC236}">
                <a16:creationId xmlns:a16="http://schemas.microsoft.com/office/drawing/2014/main" id="{2826A91C-E5A6-7AFB-99EE-02065D7F77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844" y="1645478"/>
            <a:ext cx="3694747" cy="4583044"/>
          </a:xfrm>
          <a:prstGeom prst="rect">
            <a:avLst/>
          </a:prstGeom>
        </p:spPr>
      </p:pic>
      <p:pic>
        <p:nvPicPr>
          <p:cNvPr id="12" name="Picture 11" descr="A group of people sitting on the floor in front of a rocket&#10;&#10;AI-generated content may be incorrect.">
            <a:extLst>
              <a:ext uri="{FF2B5EF4-FFF2-40B4-BE49-F238E27FC236}">
                <a16:creationId xmlns:a16="http://schemas.microsoft.com/office/drawing/2014/main" id="{38C5CB3A-68F1-3230-B302-B500364545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7462" y="1685510"/>
            <a:ext cx="6621946" cy="4370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314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734C58-A5B3-AD5C-FE63-4A8269A3F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99A4E-F354-4BD9-C3D4-A5D083086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Costings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0A082-0F23-2601-F411-1BF8324A7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45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7E5566A8-3BB2-877A-A8D5-F69BBC208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A5F45C3F-4519-4395-DC01-67E2F4B26C17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CA49CEE-60E5-EDD9-3F59-646622930D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9D4F2ED-DD95-55D3-8D03-C7BD31B081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3CCE36C-3B4A-447C-1725-1EF880A4F2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CBA12A8-B5D3-0598-0626-82CB78B9123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79238A0-18A4-0B84-C62A-0A451F8AE683}"/>
              </a:ext>
            </a:extLst>
          </p:cNvPr>
          <p:cNvSpPr txBox="1">
            <a:spLocks/>
          </p:cNvSpPr>
          <p:nvPr/>
        </p:nvSpPr>
        <p:spPr>
          <a:xfrm>
            <a:off x="838200" y="152745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>
              <a:ea typeface="Calibri" panose="020F0502020204030204"/>
              <a:cs typeface="Calibri" panose="020F0502020204030204"/>
            </a:endParaRPr>
          </a:p>
          <a:p>
            <a:r>
              <a:rPr lang="en-GB" dirty="0"/>
              <a:t>Science Museum (Friday 13th March 2026) – </a:t>
            </a:r>
            <a:r>
              <a:rPr lang="en-GB" dirty="0" err="1"/>
              <a:t>Astronights</a:t>
            </a:r>
            <a:r>
              <a:rPr lang="en-GB" dirty="0"/>
              <a:t> - £87.80, Coach - £21, Evening Meal – </a:t>
            </a:r>
            <a:r>
              <a:rPr lang="en-GB" dirty="0" err="1"/>
              <a:t>approx</a:t>
            </a:r>
            <a:r>
              <a:rPr lang="en-GB" dirty="0"/>
              <a:t> £17.50 = £126 </a:t>
            </a:r>
            <a:r>
              <a:rPr lang="en-GB" dirty="0" err="1"/>
              <a:t>approx</a:t>
            </a:r>
            <a:endParaRPr lang="en-GB" dirty="0" err="1">
              <a:ea typeface="Calibri"/>
              <a:cs typeface="Calibri"/>
            </a:endParaRPr>
          </a:p>
          <a:p>
            <a:endParaRPr lang="en-GB" dirty="0"/>
          </a:p>
          <a:p>
            <a:r>
              <a:rPr lang="en-GB"/>
              <a:t>Young Voices Concert (4th February 2026) - Total cost - £36.14</a:t>
            </a:r>
            <a:endParaRPr lang="en-GB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Audience Tickets – </a:t>
            </a:r>
            <a:r>
              <a:rPr lang="en-GB" b="1" dirty="0">
                <a:ea typeface="Calibri"/>
                <a:cs typeface="Calibri"/>
              </a:rPr>
              <a:t>PLEASE ORDER YOUR OWN</a:t>
            </a:r>
            <a:r>
              <a:rPr lang="en-GB" dirty="0">
                <a:ea typeface="Calibri"/>
                <a:cs typeface="Calibri"/>
              </a:rPr>
              <a:t> - £27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+mn-lt"/>
                <a:cs typeface="+mn-lt"/>
                <a:hlinkClick r:id="rId4"/>
              </a:rPr>
              <a:t>https://yvmusicroom.com/auth/parent/login</a:t>
            </a:r>
            <a:endParaRPr lang="en-GB" dirty="0">
              <a:ea typeface="Calibri"/>
              <a:cs typeface="Calibri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63810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82C-A4ED-4631-0DA3-D765C288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Pick up and drop off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3AB8C-EB75-126D-2ABC-284A96619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Gates open form 8:30am</a:t>
            </a:r>
            <a:endParaRPr lang="en-GB" dirty="0"/>
          </a:p>
          <a:p>
            <a:r>
              <a:rPr lang="en-GB" dirty="0"/>
              <a:t>Pupils enter school 8:40am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Register closes at 8:55am</a:t>
            </a:r>
            <a:endParaRPr lang="en-GB" dirty="0">
              <a:cs typeface="Calibri"/>
            </a:endParaRPr>
          </a:p>
          <a:p>
            <a:endParaRPr lang="en-GB" dirty="0"/>
          </a:p>
          <a:p>
            <a:r>
              <a:rPr lang="en-GB" dirty="0"/>
              <a:t>Gates open at 3:00pm</a:t>
            </a:r>
          </a:p>
          <a:p>
            <a:r>
              <a:rPr lang="en-GB" dirty="0"/>
              <a:t>Pupils led out at 3:15pm</a:t>
            </a:r>
            <a:endParaRPr lang="en-GB" dirty="0">
              <a:ea typeface="Calibri"/>
              <a:cs typeface="Calibri"/>
            </a:endParaRPr>
          </a:p>
          <a:p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270891A-028F-6574-8DC5-B673F76F5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BC5A815-50F5-6A36-7A48-B53A18BE6AC8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746AA9E-A261-542A-9002-0D90F4BC83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5E07B87-FD77-0A7C-24B6-B4FB5988BD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6014BC1-DEB9-37FA-7C82-AD8F56DBB0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8D18C1D-930F-1C0F-10A7-C1D800BBD6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3137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dirty="0"/>
              <a:t>Contact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A2D6D-2679-76AB-CAA6-E675A2309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the first instance, please email the office with any queries or questions - </a:t>
            </a:r>
            <a:r>
              <a:rPr lang="en-GB" dirty="0">
                <a:hlinkClick r:id="rId2"/>
              </a:rPr>
              <a:t>office@jlg.odbst.org</a:t>
            </a:r>
            <a:r>
              <a:rPr lang="en-GB" dirty="0"/>
              <a:t> - who will forward to class teachers if it is necessary.</a:t>
            </a:r>
          </a:p>
          <a:p>
            <a:endParaRPr lang="en-GB" dirty="0"/>
          </a:p>
          <a:p>
            <a:r>
              <a:rPr lang="en-GB" dirty="0"/>
              <a:t>Please be aware that we do not answer during the day as we are teaching but will reply when we can. </a:t>
            </a:r>
          </a:p>
          <a:p>
            <a:endParaRPr lang="en-GB" dirty="0"/>
          </a:p>
          <a:p>
            <a:r>
              <a:rPr lang="en-GB" dirty="0"/>
              <a:t>If it is urgent phone the office 01844 343521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13794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 dirty="0">
                <a:latin typeface="+mn-lt"/>
              </a:rPr>
              <a:t>And finally…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CC9BFFC9-8983-A1CA-D567-48ACF96F3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830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700"/>
              </a:spcBef>
              <a:spcAft>
                <a:spcPts val="0"/>
              </a:spcAft>
              <a:buSzPts val="935"/>
              <a:buNone/>
            </a:pPr>
            <a:r>
              <a:rPr lang="en-GB" sz="2800" dirty="0">
                <a:ea typeface="Century Gothic"/>
                <a:cs typeface="Century Gothic"/>
                <a:sym typeface="Century Gothic"/>
              </a:rPr>
              <a:t>Any help with computing, reading, art and DT would be most gratefully received. </a:t>
            </a:r>
          </a:p>
          <a:p>
            <a:pPr marL="0" lvl="0" indent="0" algn="l" rtl="0">
              <a:lnSpc>
                <a:spcPct val="70000"/>
              </a:lnSpc>
              <a:spcBef>
                <a:spcPts val="700"/>
              </a:spcBef>
              <a:spcAft>
                <a:spcPts val="0"/>
              </a:spcAft>
              <a:buSzPts val="935"/>
              <a:buNone/>
            </a:pPr>
            <a:endParaRPr lang="en-GB" sz="2800" dirty="0">
              <a:ea typeface="Century Gothic"/>
              <a:cs typeface="Century Gothic"/>
              <a:sym typeface="Century Gothic"/>
            </a:endParaRPr>
          </a:p>
          <a:p>
            <a:pPr marL="0" indent="0">
              <a:lnSpc>
                <a:spcPct val="70000"/>
              </a:lnSpc>
              <a:spcBef>
                <a:spcPts val="700"/>
              </a:spcBef>
              <a:buSzPts val="935"/>
              <a:buNone/>
            </a:pPr>
            <a:r>
              <a:rPr lang="en-GB" dirty="0">
                <a:ea typeface="Century Gothic"/>
                <a:cs typeface="Century Gothic"/>
              </a:rPr>
              <a:t>Any questions?? </a:t>
            </a:r>
            <a:endParaRPr lang="en-GB" sz="2800" dirty="0">
              <a:ea typeface="Century Gothic"/>
              <a:cs typeface="Century Gothic"/>
              <a:sym typeface="Century Gothic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8039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771</Words>
  <Application>Microsoft Office PowerPoint</Application>
  <PresentationFormat>Widescreen</PresentationFormat>
  <Paragraphs>87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Year 5 - Meet the Teacher</vt:lpstr>
      <vt:lpstr>Vision and Values</vt:lpstr>
      <vt:lpstr>Introducing the team</vt:lpstr>
      <vt:lpstr>Equipment List</vt:lpstr>
      <vt:lpstr>Homework </vt:lpstr>
      <vt:lpstr>Reading</vt:lpstr>
      <vt:lpstr>Rules and Rewards</vt:lpstr>
      <vt:lpstr>Enrichment activities </vt:lpstr>
      <vt:lpstr>Young Voices 2026 – 4th February 2026</vt:lpstr>
      <vt:lpstr>Young Voices 2026 – 4th February 2026</vt:lpstr>
      <vt:lpstr>Science Museum – Astronights – Friday 13th March</vt:lpstr>
      <vt:lpstr>Costings</vt:lpstr>
      <vt:lpstr>Pick up and drop off information</vt:lpstr>
      <vt:lpstr>Contact information</vt:lpstr>
      <vt:lpstr>And finally…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I Newton</dc:creator>
  <cp:lastModifiedBy>D Norton</cp:lastModifiedBy>
  <cp:revision>204</cp:revision>
  <dcterms:created xsi:type="dcterms:W3CDTF">2023-06-18T19:08:34Z</dcterms:created>
  <dcterms:modified xsi:type="dcterms:W3CDTF">2025-07-10T16:34:27Z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2023-06-18T19:33:20Z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001a6c87-614b-4ccc-bde4-1727eeb8c856</vt:lpwstr>
  </property>
  <property fmtid="{D5CDD505-2E9C-101B-9397-08002B2CF9AE}" pid="8" name="MSIP_Label_defa4170-0d19-0005-0004-bc88714345d2_ContentBits">
    <vt:lpwstr>0</vt:lpwstr>
  </property>
</Properties>
</file>