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3" r:id="rId3"/>
    <p:sldId id="258" r:id="rId4"/>
    <p:sldId id="279" r:id="rId5"/>
    <p:sldId id="274" r:id="rId6"/>
    <p:sldId id="270" r:id="rId7"/>
    <p:sldId id="271" r:id="rId8"/>
    <p:sldId id="261" r:id="rId9"/>
    <p:sldId id="262" r:id="rId10"/>
    <p:sldId id="280" r:id="rId11"/>
    <p:sldId id="263" r:id="rId12"/>
    <p:sldId id="266" r:id="rId13"/>
    <p:sldId id="275" r:id="rId14"/>
    <p:sldId id="277" r:id="rId15"/>
    <p:sldId id="267" r:id="rId16"/>
    <p:sldId id="276" r:id="rId17"/>
    <p:sldId id="268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CC"/>
    <a:srgbClr val="CC9900"/>
    <a:srgbClr val="CC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BE38AA3-9EEB-9896-960E-EF959104BD8E}" v="261" dt="2026-09-08T15:51:17.482"/>
    <p1510:client id="{A1E62128-4052-7765-2201-2645A8A610A3}" v="7" dt="2026-09-09T07:40:02.442"/>
    <p1510:client id="{CB1BB011-1DD9-98B2-33A3-9EBA4AD06D04}" v="182" dt="2026-09-08T18:51:16.52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2" d="100"/>
          <a:sy n="82" d="100"/>
        </p:scale>
        <p:origin x="72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629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857D43C-FBE9-453C-8B38-A14ADAD8600F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3AA3D157-D709-4D86-93E9-82E2A10235EB}">
      <dgm:prSet/>
      <dgm:spPr/>
      <dgm:t>
        <a:bodyPr/>
        <a:lstStyle/>
        <a:p>
          <a:r>
            <a:rPr lang="en-GB"/>
            <a:t>For any questions, catch ups</a:t>
          </a:r>
          <a:endParaRPr lang="en-US"/>
        </a:p>
      </dgm:t>
    </dgm:pt>
    <dgm:pt modelId="{38E8CC4E-8AAB-4D8B-8EB8-DB7C3E21823C}" type="parTrans" cxnId="{8D4473D8-1839-456B-9FF7-EF7C60F8847D}">
      <dgm:prSet/>
      <dgm:spPr/>
      <dgm:t>
        <a:bodyPr/>
        <a:lstStyle/>
        <a:p>
          <a:endParaRPr lang="en-US"/>
        </a:p>
      </dgm:t>
    </dgm:pt>
    <dgm:pt modelId="{D66EDE09-BE09-46BD-B24F-0168BBAE4A90}" type="sibTrans" cxnId="{8D4473D8-1839-456B-9FF7-EF7C60F8847D}">
      <dgm:prSet/>
      <dgm:spPr/>
      <dgm:t>
        <a:bodyPr/>
        <a:lstStyle/>
        <a:p>
          <a:endParaRPr lang="en-US"/>
        </a:p>
      </dgm:t>
    </dgm:pt>
    <dgm:pt modelId="{801E822B-1FE8-4AC2-95B8-D151BA35AEB3}">
      <dgm:prSet/>
      <dgm:spPr/>
      <dgm:t>
        <a:bodyPr/>
        <a:lstStyle/>
        <a:p>
          <a:r>
            <a:rPr lang="en-GB"/>
            <a:t>Monday 3.30 - 4pm</a:t>
          </a:r>
          <a:endParaRPr lang="en-US"/>
        </a:p>
      </dgm:t>
    </dgm:pt>
    <dgm:pt modelId="{F8ABDC3B-18C3-4748-A915-8EAE5610BF6C}" type="parTrans" cxnId="{BA7E7FC8-213E-4FCC-B12E-375420E73348}">
      <dgm:prSet/>
      <dgm:spPr/>
      <dgm:t>
        <a:bodyPr/>
        <a:lstStyle/>
        <a:p>
          <a:endParaRPr lang="en-US"/>
        </a:p>
      </dgm:t>
    </dgm:pt>
    <dgm:pt modelId="{DE90EFB6-ADDD-4AB3-8CB0-7DEE183F764F}" type="sibTrans" cxnId="{BA7E7FC8-213E-4FCC-B12E-375420E73348}">
      <dgm:prSet/>
      <dgm:spPr/>
      <dgm:t>
        <a:bodyPr/>
        <a:lstStyle/>
        <a:p>
          <a:endParaRPr lang="en-US"/>
        </a:p>
      </dgm:t>
    </dgm:pt>
    <dgm:pt modelId="{560B48E4-04F9-4E58-988C-8A76C131F07C}">
      <dgm:prSet/>
      <dgm:spPr/>
      <dgm:t>
        <a:bodyPr/>
        <a:lstStyle/>
        <a:p>
          <a:r>
            <a:rPr lang="en-GB"/>
            <a:t>Starting Monday 21st September</a:t>
          </a:r>
          <a:endParaRPr lang="en-US"/>
        </a:p>
      </dgm:t>
    </dgm:pt>
    <dgm:pt modelId="{FD9ED63A-C1A8-48C9-8FA6-1CACF7ED4C70}" type="parTrans" cxnId="{4546BE37-331D-4822-A82C-A59421A0101C}">
      <dgm:prSet/>
      <dgm:spPr/>
      <dgm:t>
        <a:bodyPr/>
        <a:lstStyle/>
        <a:p>
          <a:endParaRPr lang="en-US"/>
        </a:p>
      </dgm:t>
    </dgm:pt>
    <dgm:pt modelId="{2F33F15C-7758-41B7-BE7C-CFDA6C69357B}" type="sibTrans" cxnId="{4546BE37-331D-4822-A82C-A59421A0101C}">
      <dgm:prSet/>
      <dgm:spPr/>
      <dgm:t>
        <a:bodyPr/>
        <a:lstStyle/>
        <a:p>
          <a:endParaRPr lang="en-US"/>
        </a:p>
      </dgm:t>
    </dgm:pt>
    <dgm:pt modelId="{01A8FB3B-5148-40A1-99B6-D327BD57854C}">
      <dgm:prSet/>
      <dgm:spPr/>
      <dgm:t>
        <a:bodyPr/>
        <a:lstStyle/>
        <a:p>
          <a:r>
            <a:rPr lang="en-GB"/>
            <a:t>Please make an appointment if you need a longer, more in depth conversation</a:t>
          </a:r>
          <a:endParaRPr lang="en-US"/>
        </a:p>
      </dgm:t>
    </dgm:pt>
    <dgm:pt modelId="{F2C9ED2B-6438-476A-B615-02959400B4A3}" type="parTrans" cxnId="{D24B7C61-76F2-4533-B0F5-FF30B7F9D0D7}">
      <dgm:prSet/>
      <dgm:spPr/>
      <dgm:t>
        <a:bodyPr/>
        <a:lstStyle/>
        <a:p>
          <a:endParaRPr lang="en-US"/>
        </a:p>
      </dgm:t>
    </dgm:pt>
    <dgm:pt modelId="{8144540A-3568-4ED0-A079-42BC87A1B601}" type="sibTrans" cxnId="{D24B7C61-76F2-4533-B0F5-FF30B7F9D0D7}">
      <dgm:prSet/>
      <dgm:spPr/>
      <dgm:t>
        <a:bodyPr/>
        <a:lstStyle/>
        <a:p>
          <a:endParaRPr lang="en-US"/>
        </a:p>
      </dgm:t>
    </dgm:pt>
    <dgm:pt modelId="{516BD129-ADD7-4A39-A30F-179D82F6F86B}">
      <dgm:prSet/>
      <dgm:spPr/>
      <dgm:t>
        <a:bodyPr/>
        <a:lstStyle/>
        <a:p>
          <a:r>
            <a:rPr lang="en-GB"/>
            <a:t>Parents Evening will be before half term</a:t>
          </a:r>
          <a:endParaRPr lang="en-US"/>
        </a:p>
      </dgm:t>
    </dgm:pt>
    <dgm:pt modelId="{F9D1C96F-6B6C-4F54-9C59-9584B8389C83}" type="parTrans" cxnId="{134B80BE-A9F0-423B-A3BB-5FDCDC8433D6}">
      <dgm:prSet/>
      <dgm:spPr/>
      <dgm:t>
        <a:bodyPr/>
        <a:lstStyle/>
        <a:p>
          <a:endParaRPr lang="en-US"/>
        </a:p>
      </dgm:t>
    </dgm:pt>
    <dgm:pt modelId="{41899BE7-20CA-42B4-BD87-5EB173C5734C}" type="sibTrans" cxnId="{134B80BE-A9F0-423B-A3BB-5FDCDC8433D6}">
      <dgm:prSet/>
      <dgm:spPr/>
      <dgm:t>
        <a:bodyPr/>
        <a:lstStyle/>
        <a:p>
          <a:endParaRPr lang="en-US"/>
        </a:p>
      </dgm:t>
    </dgm:pt>
    <dgm:pt modelId="{9CF5A4A9-D6EE-49F9-9B3F-CCB6C66063BA}" type="pres">
      <dgm:prSet presAssocID="{5857D43C-FBE9-453C-8B38-A14ADAD8600F}" presName="vert0" presStyleCnt="0">
        <dgm:presLayoutVars>
          <dgm:dir/>
          <dgm:animOne val="branch"/>
          <dgm:animLvl val="lvl"/>
        </dgm:presLayoutVars>
      </dgm:prSet>
      <dgm:spPr/>
    </dgm:pt>
    <dgm:pt modelId="{30C0A777-C2F8-4761-9E65-DF3298F0A359}" type="pres">
      <dgm:prSet presAssocID="{3AA3D157-D709-4D86-93E9-82E2A10235EB}" presName="thickLine" presStyleLbl="alignNode1" presStyleIdx="0" presStyleCnt="5"/>
      <dgm:spPr/>
    </dgm:pt>
    <dgm:pt modelId="{E6E66F91-8F3F-46DF-9D33-B99C2222E50A}" type="pres">
      <dgm:prSet presAssocID="{3AA3D157-D709-4D86-93E9-82E2A10235EB}" presName="horz1" presStyleCnt="0"/>
      <dgm:spPr/>
    </dgm:pt>
    <dgm:pt modelId="{DED24BF4-9892-4CDF-9BAB-75142CAA5863}" type="pres">
      <dgm:prSet presAssocID="{3AA3D157-D709-4D86-93E9-82E2A10235EB}" presName="tx1" presStyleLbl="revTx" presStyleIdx="0" presStyleCnt="5"/>
      <dgm:spPr/>
    </dgm:pt>
    <dgm:pt modelId="{1286666B-ED50-4388-8068-AC670D84BAE6}" type="pres">
      <dgm:prSet presAssocID="{3AA3D157-D709-4D86-93E9-82E2A10235EB}" presName="vert1" presStyleCnt="0"/>
      <dgm:spPr/>
    </dgm:pt>
    <dgm:pt modelId="{E6859C1E-BE8A-4E68-9633-CD86CFEC620E}" type="pres">
      <dgm:prSet presAssocID="{801E822B-1FE8-4AC2-95B8-D151BA35AEB3}" presName="thickLine" presStyleLbl="alignNode1" presStyleIdx="1" presStyleCnt="5"/>
      <dgm:spPr/>
    </dgm:pt>
    <dgm:pt modelId="{7ED4CB11-7482-4B54-86A5-5E8C5A3298B6}" type="pres">
      <dgm:prSet presAssocID="{801E822B-1FE8-4AC2-95B8-D151BA35AEB3}" presName="horz1" presStyleCnt="0"/>
      <dgm:spPr/>
    </dgm:pt>
    <dgm:pt modelId="{F98285D2-E0EE-44EC-8396-91757DBFBBD0}" type="pres">
      <dgm:prSet presAssocID="{801E822B-1FE8-4AC2-95B8-D151BA35AEB3}" presName="tx1" presStyleLbl="revTx" presStyleIdx="1" presStyleCnt="5"/>
      <dgm:spPr/>
    </dgm:pt>
    <dgm:pt modelId="{E64932AA-DB75-43B5-9D42-B9A172886548}" type="pres">
      <dgm:prSet presAssocID="{801E822B-1FE8-4AC2-95B8-D151BA35AEB3}" presName="vert1" presStyleCnt="0"/>
      <dgm:spPr/>
    </dgm:pt>
    <dgm:pt modelId="{34DAF367-BFF7-4C1B-A26B-3B7B0892DB9B}" type="pres">
      <dgm:prSet presAssocID="{560B48E4-04F9-4E58-988C-8A76C131F07C}" presName="thickLine" presStyleLbl="alignNode1" presStyleIdx="2" presStyleCnt="5"/>
      <dgm:spPr/>
    </dgm:pt>
    <dgm:pt modelId="{FD5A403D-A2C4-44C5-98FB-304B9810A546}" type="pres">
      <dgm:prSet presAssocID="{560B48E4-04F9-4E58-988C-8A76C131F07C}" presName="horz1" presStyleCnt="0"/>
      <dgm:spPr/>
    </dgm:pt>
    <dgm:pt modelId="{675F5787-CD52-4A04-BE67-5C1CF1F40CDD}" type="pres">
      <dgm:prSet presAssocID="{560B48E4-04F9-4E58-988C-8A76C131F07C}" presName="tx1" presStyleLbl="revTx" presStyleIdx="2" presStyleCnt="5"/>
      <dgm:spPr/>
    </dgm:pt>
    <dgm:pt modelId="{945AB00F-41A9-424A-8BE9-0B401C6D86CC}" type="pres">
      <dgm:prSet presAssocID="{560B48E4-04F9-4E58-988C-8A76C131F07C}" presName="vert1" presStyleCnt="0"/>
      <dgm:spPr/>
    </dgm:pt>
    <dgm:pt modelId="{566417BF-FCB8-4041-A81D-2ACCCCFEE359}" type="pres">
      <dgm:prSet presAssocID="{01A8FB3B-5148-40A1-99B6-D327BD57854C}" presName="thickLine" presStyleLbl="alignNode1" presStyleIdx="3" presStyleCnt="5"/>
      <dgm:spPr/>
    </dgm:pt>
    <dgm:pt modelId="{BD1A4D2A-C1A4-4B90-A0D1-EC8C49A249F3}" type="pres">
      <dgm:prSet presAssocID="{01A8FB3B-5148-40A1-99B6-D327BD57854C}" presName="horz1" presStyleCnt="0"/>
      <dgm:spPr/>
    </dgm:pt>
    <dgm:pt modelId="{FA60714A-BF72-4843-A7A5-056A96E7D71E}" type="pres">
      <dgm:prSet presAssocID="{01A8FB3B-5148-40A1-99B6-D327BD57854C}" presName="tx1" presStyleLbl="revTx" presStyleIdx="3" presStyleCnt="5"/>
      <dgm:spPr/>
    </dgm:pt>
    <dgm:pt modelId="{C564A558-FB30-4562-A934-188D83452002}" type="pres">
      <dgm:prSet presAssocID="{01A8FB3B-5148-40A1-99B6-D327BD57854C}" presName="vert1" presStyleCnt="0"/>
      <dgm:spPr/>
    </dgm:pt>
    <dgm:pt modelId="{82541E50-DBEC-4CF9-8780-97CB7CED6CC9}" type="pres">
      <dgm:prSet presAssocID="{516BD129-ADD7-4A39-A30F-179D82F6F86B}" presName="thickLine" presStyleLbl="alignNode1" presStyleIdx="4" presStyleCnt="5"/>
      <dgm:spPr/>
    </dgm:pt>
    <dgm:pt modelId="{DBA3D73A-560D-4275-8F5F-8A4C38657FCF}" type="pres">
      <dgm:prSet presAssocID="{516BD129-ADD7-4A39-A30F-179D82F6F86B}" presName="horz1" presStyleCnt="0"/>
      <dgm:spPr/>
    </dgm:pt>
    <dgm:pt modelId="{B660005F-4E7B-4879-A014-8CDCEC3763C9}" type="pres">
      <dgm:prSet presAssocID="{516BD129-ADD7-4A39-A30F-179D82F6F86B}" presName="tx1" presStyleLbl="revTx" presStyleIdx="4" presStyleCnt="5"/>
      <dgm:spPr/>
    </dgm:pt>
    <dgm:pt modelId="{E97EA404-143B-4495-BEDD-3ACA4757759B}" type="pres">
      <dgm:prSet presAssocID="{516BD129-ADD7-4A39-A30F-179D82F6F86B}" presName="vert1" presStyleCnt="0"/>
      <dgm:spPr/>
    </dgm:pt>
  </dgm:ptLst>
  <dgm:cxnLst>
    <dgm:cxn modelId="{E644CA30-2B9C-4319-AFBB-F1CA3CC95183}" type="presOf" srcId="{5857D43C-FBE9-453C-8B38-A14ADAD8600F}" destId="{9CF5A4A9-D6EE-49F9-9B3F-CCB6C66063BA}" srcOrd="0" destOrd="0" presId="urn:microsoft.com/office/officeart/2008/layout/LinedList"/>
    <dgm:cxn modelId="{4546BE37-331D-4822-A82C-A59421A0101C}" srcId="{5857D43C-FBE9-453C-8B38-A14ADAD8600F}" destId="{560B48E4-04F9-4E58-988C-8A76C131F07C}" srcOrd="2" destOrd="0" parTransId="{FD9ED63A-C1A8-48C9-8FA6-1CACF7ED4C70}" sibTransId="{2F33F15C-7758-41B7-BE7C-CFDA6C69357B}"/>
    <dgm:cxn modelId="{D24B7C61-76F2-4533-B0F5-FF30B7F9D0D7}" srcId="{5857D43C-FBE9-453C-8B38-A14ADAD8600F}" destId="{01A8FB3B-5148-40A1-99B6-D327BD57854C}" srcOrd="3" destOrd="0" parTransId="{F2C9ED2B-6438-476A-B615-02959400B4A3}" sibTransId="{8144540A-3568-4ED0-A079-42BC87A1B601}"/>
    <dgm:cxn modelId="{BB87BE76-C296-41D1-A827-B1E96B01D457}" type="presOf" srcId="{560B48E4-04F9-4E58-988C-8A76C131F07C}" destId="{675F5787-CD52-4A04-BE67-5C1CF1F40CDD}" srcOrd="0" destOrd="0" presId="urn:microsoft.com/office/officeart/2008/layout/LinedList"/>
    <dgm:cxn modelId="{52DD9C95-C228-455D-A17E-68199CFE3796}" type="presOf" srcId="{01A8FB3B-5148-40A1-99B6-D327BD57854C}" destId="{FA60714A-BF72-4843-A7A5-056A96E7D71E}" srcOrd="0" destOrd="0" presId="urn:microsoft.com/office/officeart/2008/layout/LinedList"/>
    <dgm:cxn modelId="{3FFC17BA-C418-4455-967D-2BF3038CB87B}" type="presOf" srcId="{3AA3D157-D709-4D86-93E9-82E2A10235EB}" destId="{DED24BF4-9892-4CDF-9BAB-75142CAA5863}" srcOrd="0" destOrd="0" presId="urn:microsoft.com/office/officeart/2008/layout/LinedList"/>
    <dgm:cxn modelId="{134B80BE-A9F0-423B-A3BB-5FDCDC8433D6}" srcId="{5857D43C-FBE9-453C-8B38-A14ADAD8600F}" destId="{516BD129-ADD7-4A39-A30F-179D82F6F86B}" srcOrd="4" destOrd="0" parTransId="{F9D1C96F-6B6C-4F54-9C59-9584B8389C83}" sibTransId="{41899BE7-20CA-42B4-BD87-5EB173C5734C}"/>
    <dgm:cxn modelId="{BA7E7FC8-213E-4FCC-B12E-375420E73348}" srcId="{5857D43C-FBE9-453C-8B38-A14ADAD8600F}" destId="{801E822B-1FE8-4AC2-95B8-D151BA35AEB3}" srcOrd="1" destOrd="0" parTransId="{F8ABDC3B-18C3-4748-A915-8EAE5610BF6C}" sibTransId="{DE90EFB6-ADDD-4AB3-8CB0-7DEE183F764F}"/>
    <dgm:cxn modelId="{0CCB54D5-293B-4B8B-A5CA-8F6F55A99D0E}" type="presOf" srcId="{801E822B-1FE8-4AC2-95B8-D151BA35AEB3}" destId="{F98285D2-E0EE-44EC-8396-91757DBFBBD0}" srcOrd="0" destOrd="0" presId="urn:microsoft.com/office/officeart/2008/layout/LinedList"/>
    <dgm:cxn modelId="{8D4473D8-1839-456B-9FF7-EF7C60F8847D}" srcId="{5857D43C-FBE9-453C-8B38-A14ADAD8600F}" destId="{3AA3D157-D709-4D86-93E9-82E2A10235EB}" srcOrd="0" destOrd="0" parTransId="{38E8CC4E-8AAB-4D8B-8EB8-DB7C3E21823C}" sibTransId="{D66EDE09-BE09-46BD-B24F-0168BBAE4A90}"/>
    <dgm:cxn modelId="{FD8B94F3-F3CD-4386-805C-8867301D4468}" type="presOf" srcId="{516BD129-ADD7-4A39-A30F-179D82F6F86B}" destId="{B660005F-4E7B-4879-A014-8CDCEC3763C9}" srcOrd="0" destOrd="0" presId="urn:microsoft.com/office/officeart/2008/layout/LinedList"/>
    <dgm:cxn modelId="{E6128177-DE1B-4169-BC34-4630615CD242}" type="presParOf" srcId="{9CF5A4A9-D6EE-49F9-9B3F-CCB6C66063BA}" destId="{30C0A777-C2F8-4761-9E65-DF3298F0A359}" srcOrd="0" destOrd="0" presId="urn:microsoft.com/office/officeart/2008/layout/LinedList"/>
    <dgm:cxn modelId="{A44AE526-312F-41D6-9A07-6EB75856101C}" type="presParOf" srcId="{9CF5A4A9-D6EE-49F9-9B3F-CCB6C66063BA}" destId="{E6E66F91-8F3F-46DF-9D33-B99C2222E50A}" srcOrd="1" destOrd="0" presId="urn:microsoft.com/office/officeart/2008/layout/LinedList"/>
    <dgm:cxn modelId="{611A1434-9E11-43DF-A88D-9128B3EB9F3B}" type="presParOf" srcId="{E6E66F91-8F3F-46DF-9D33-B99C2222E50A}" destId="{DED24BF4-9892-4CDF-9BAB-75142CAA5863}" srcOrd="0" destOrd="0" presId="urn:microsoft.com/office/officeart/2008/layout/LinedList"/>
    <dgm:cxn modelId="{AA70C5D2-9529-4DE3-8B0E-94ABCFB01367}" type="presParOf" srcId="{E6E66F91-8F3F-46DF-9D33-B99C2222E50A}" destId="{1286666B-ED50-4388-8068-AC670D84BAE6}" srcOrd="1" destOrd="0" presId="urn:microsoft.com/office/officeart/2008/layout/LinedList"/>
    <dgm:cxn modelId="{FB2BFD14-82E1-4641-8655-FCD143669B92}" type="presParOf" srcId="{9CF5A4A9-D6EE-49F9-9B3F-CCB6C66063BA}" destId="{E6859C1E-BE8A-4E68-9633-CD86CFEC620E}" srcOrd="2" destOrd="0" presId="urn:microsoft.com/office/officeart/2008/layout/LinedList"/>
    <dgm:cxn modelId="{00A02692-530D-45EA-AF71-843972F504F4}" type="presParOf" srcId="{9CF5A4A9-D6EE-49F9-9B3F-CCB6C66063BA}" destId="{7ED4CB11-7482-4B54-86A5-5E8C5A3298B6}" srcOrd="3" destOrd="0" presId="urn:microsoft.com/office/officeart/2008/layout/LinedList"/>
    <dgm:cxn modelId="{3D87F162-9F46-45BC-A10F-FB48A0A5DF28}" type="presParOf" srcId="{7ED4CB11-7482-4B54-86A5-5E8C5A3298B6}" destId="{F98285D2-E0EE-44EC-8396-91757DBFBBD0}" srcOrd="0" destOrd="0" presId="urn:microsoft.com/office/officeart/2008/layout/LinedList"/>
    <dgm:cxn modelId="{88C8905B-B56E-4505-ACD7-265033040AFA}" type="presParOf" srcId="{7ED4CB11-7482-4B54-86A5-5E8C5A3298B6}" destId="{E64932AA-DB75-43B5-9D42-B9A172886548}" srcOrd="1" destOrd="0" presId="urn:microsoft.com/office/officeart/2008/layout/LinedList"/>
    <dgm:cxn modelId="{C1D90B30-1A5B-424C-BF29-7430B3C1A2BC}" type="presParOf" srcId="{9CF5A4A9-D6EE-49F9-9B3F-CCB6C66063BA}" destId="{34DAF367-BFF7-4C1B-A26B-3B7B0892DB9B}" srcOrd="4" destOrd="0" presId="urn:microsoft.com/office/officeart/2008/layout/LinedList"/>
    <dgm:cxn modelId="{84681195-10CD-49CF-AB83-0C522306BEA9}" type="presParOf" srcId="{9CF5A4A9-D6EE-49F9-9B3F-CCB6C66063BA}" destId="{FD5A403D-A2C4-44C5-98FB-304B9810A546}" srcOrd="5" destOrd="0" presId="urn:microsoft.com/office/officeart/2008/layout/LinedList"/>
    <dgm:cxn modelId="{57B57D0E-B48C-40C5-A46F-DE2D3166B465}" type="presParOf" srcId="{FD5A403D-A2C4-44C5-98FB-304B9810A546}" destId="{675F5787-CD52-4A04-BE67-5C1CF1F40CDD}" srcOrd="0" destOrd="0" presId="urn:microsoft.com/office/officeart/2008/layout/LinedList"/>
    <dgm:cxn modelId="{F75AF70D-76D3-4002-A83C-CFB21323471B}" type="presParOf" srcId="{FD5A403D-A2C4-44C5-98FB-304B9810A546}" destId="{945AB00F-41A9-424A-8BE9-0B401C6D86CC}" srcOrd="1" destOrd="0" presId="urn:microsoft.com/office/officeart/2008/layout/LinedList"/>
    <dgm:cxn modelId="{914B91B7-4EE7-4465-986A-8589B1620F28}" type="presParOf" srcId="{9CF5A4A9-D6EE-49F9-9B3F-CCB6C66063BA}" destId="{566417BF-FCB8-4041-A81D-2ACCCCFEE359}" srcOrd="6" destOrd="0" presId="urn:microsoft.com/office/officeart/2008/layout/LinedList"/>
    <dgm:cxn modelId="{8FD1AD67-2F63-497C-9843-7C92F363033C}" type="presParOf" srcId="{9CF5A4A9-D6EE-49F9-9B3F-CCB6C66063BA}" destId="{BD1A4D2A-C1A4-4B90-A0D1-EC8C49A249F3}" srcOrd="7" destOrd="0" presId="urn:microsoft.com/office/officeart/2008/layout/LinedList"/>
    <dgm:cxn modelId="{D1DCAE49-C6E0-41B0-9262-A8F344E6B764}" type="presParOf" srcId="{BD1A4D2A-C1A4-4B90-A0D1-EC8C49A249F3}" destId="{FA60714A-BF72-4843-A7A5-056A96E7D71E}" srcOrd="0" destOrd="0" presId="urn:microsoft.com/office/officeart/2008/layout/LinedList"/>
    <dgm:cxn modelId="{31A6EEAB-2EA3-4E80-B330-AF74FA3381E8}" type="presParOf" srcId="{BD1A4D2A-C1A4-4B90-A0D1-EC8C49A249F3}" destId="{C564A558-FB30-4562-A934-188D83452002}" srcOrd="1" destOrd="0" presId="urn:microsoft.com/office/officeart/2008/layout/LinedList"/>
    <dgm:cxn modelId="{6F68498B-4024-4FBC-B558-3F8969B1DB48}" type="presParOf" srcId="{9CF5A4A9-D6EE-49F9-9B3F-CCB6C66063BA}" destId="{82541E50-DBEC-4CF9-8780-97CB7CED6CC9}" srcOrd="8" destOrd="0" presId="urn:microsoft.com/office/officeart/2008/layout/LinedList"/>
    <dgm:cxn modelId="{4DACC589-7A1B-49BC-80BE-D0E75424D7A0}" type="presParOf" srcId="{9CF5A4A9-D6EE-49F9-9B3F-CCB6C66063BA}" destId="{DBA3D73A-560D-4275-8F5F-8A4C38657FCF}" srcOrd="9" destOrd="0" presId="urn:microsoft.com/office/officeart/2008/layout/LinedList"/>
    <dgm:cxn modelId="{869F9270-F023-438F-977B-10255F033D70}" type="presParOf" srcId="{DBA3D73A-560D-4275-8F5F-8A4C38657FCF}" destId="{B660005F-4E7B-4879-A014-8CDCEC3763C9}" srcOrd="0" destOrd="0" presId="urn:microsoft.com/office/officeart/2008/layout/LinedList"/>
    <dgm:cxn modelId="{EADD9689-5C33-43FC-9F70-DBE186804875}" type="presParOf" srcId="{DBA3D73A-560D-4275-8F5F-8A4C38657FCF}" destId="{E97EA404-143B-4495-BEDD-3ACA4757759B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0C0A777-C2F8-4761-9E65-DF3298F0A359}">
      <dsp:nvSpPr>
        <dsp:cNvPr id="0" name=""/>
        <dsp:cNvSpPr/>
      </dsp:nvSpPr>
      <dsp:spPr>
        <a:xfrm>
          <a:off x="0" y="531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ED24BF4-9892-4CDF-9BAB-75142CAA5863}">
      <dsp:nvSpPr>
        <dsp:cNvPr id="0" name=""/>
        <dsp:cNvSpPr/>
      </dsp:nvSpPr>
      <dsp:spPr>
        <a:xfrm>
          <a:off x="0" y="531"/>
          <a:ext cx="10515600" cy="8700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For any questions, catch ups</a:t>
          </a:r>
          <a:endParaRPr lang="en-US" sz="2500" kern="1200"/>
        </a:p>
      </dsp:txBody>
      <dsp:txXfrm>
        <a:off x="0" y="531"/>
        <a:ext cx="10515600" cy="870055"/>
      </dsp:txXfrm>
    </dsp:sp>
    <dsp:sp modelId="{E6859C1E-BE8A-4E68-9633-CD86CFEC620E}">
      <dsp:nvSpPr>
        <dsp:cNvPr id="0" name=""/>
        <dsp:cNvSpPr/>
      </dsp:nvSpPr>
      <dsp:spPr>
        <a:xfrm>
          <a:off x="0" y="870586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98285D2-E0EE-44EC-8396-91757DBFBBD0}">
      <dsp:nvSpPr>
        <dsp:cNvPr id="0" name=""/>
        <dsp:cNvSpPr/>
      </dsp:nvSpPr>
      <dsp:spPr>
        <a:xfrm>
          <a:off x="0" y="870586"/>
          <a:ext cx="10515600" cy="8700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Monday 3.30 - 4pm</a:t>
          </a:r>
          <a:endParaRPr lang="en-US" sz="2500" kern="1200"/>
        </a:p>
      </dsp:txBody>
      <dsp:txXfrm>
        <a:off x="0" y="870586"/>
        <a:ext cx="10515600" cy="870055"/>
      </dsp:txXfrm>
    </dsp:sp>
    <dsp:sp modelId="{34DAF367-BFF7-4C1B-A26B-3B7B0892DB9B}">
      <dsp:nvSpPr>
        <dsp:cNvPr id="0" name=""/>
        <dsp:cNvSpPr/>
      </dsp:nvSpPr>
      <dsp:spPr>
        <a:xfrm>
          <a:off x="0" y="1740641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75F5787-CD52-4A04-BE67-5C1CF1F40CDD}">
      <dsp:nvSpPr>
        <dsp:cNvPr id="0" name=""/>
        <dsp:cNvSpPr/>
      </dsp:nvSpPr>
      <dsp:spPr>
        <a:xfrm>
          <a:off x="0" y="1740641"/>
          <a:ext cx="10515600" cy="8700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Starting Monday 21st September</a:t>
          </a:r>
          <a:endParaRPr lang="en-US" sz="2500" kern="1200"/>
        </a:p>
      </dsp:txBody>
      <dsp:txXfrm>
        <a:off x="0" y="1740641"/>
        <a:ext cx="10515600" cy="870055"/>
      </dsp:txXfrm>
    </dsp:sp>
    <dsp:sp modelId="{566417BF-FCB8-4041-A81D-2ACCCCFEE359}">
      <dsp:nvSpPr>
        <dsp:cNvPr id="0" name=""/>
        <dsp:cNvSpPr/>
      </dsp:nvSpPr>
      <dsp:spPr>
        <a:xfrm>
          <a:off x="0" y="2610696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A60714A-BF72-4843-A7A5-056A96E7D71E}">
      <dsp:nvSpPr>
        <dsp:cNvPr id="0" name=""/>
        <dsp:cNvSpPr/>
      </dsp:nvSpPr>
      <dsp:spPr>
        <a:xfrm>
          <a:off x="0" y="2610696"/>
          <a:ext cx="10515600" cy="8700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Please make an appointment if you need a longer, more in depth conversation</a:t>
          </a:r>
          <a:endParaRPr lang="en-US" sz="2500" kern="1200"/>
        </a:p>
      </dsp:txBody>
      <dsp:txXfrm>
        <a:off x="0" y="2610696"/>
        <a:ext cx="10515600" cy="870055"/>
      </dsp:txXfrm>
    </dsp:sp>
    <dsp:sp modelId="{82541E50-DBEC-4CF9-8780-97CB7CED6CC9}">
      <dsp:nvSpPr>
        <dsp:cNvPr id="0" name=""/>
        <dsp:cNvSpPr/>
      </dsp:nvSpPr>
      <dsp:spPr>
        <a:xfrm>
          <a:off x="0" y="3480751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660005F-4E7B-4879-A014-8CDCEC3763C9}">
      <dsp:nvSpPr>
        <dsp:cNvPr id="0" name=""/>
        <dsp:cNvSpPr/>
      </dsp:nvSpPr>
      <dsp:spPr>
        <a:xfrm>
          <a:off x="0" y="3480751"/>
          <a:ext cx="10515600" cy="8700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Parents Evening will be before half term</a:t>
          </a:r>
          <a:endParaRPr lang="en-US" sz="2500" kern="1200"/>
        </a:p>
      </dsp:txBody>
      <dsp:txXfrm>
        <a:off x="0" y="3480751"/>
        <a:ext cx="10515600" cy="87005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A89E8B-5F77-D63A-6663-E185D09E9A8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2A0651A-42FD-6803-D1F6-8C134E4E9C2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C57FA0-2F6C-4398-4A14-6FDE3C8D09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9CA0E-EEAF-4C0D-A9C8-2C95AA132BCA}" type="datetimeFigureOut">
              <a:rPr lang="en-GB" smtClean="0"/>
              <a:t>11/09/2026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DC180E-4D9E-9D9E-47C9-8E8284DAE7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D92B0C-8480-DECF-6179-0A59267A25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3E1C0-02B9-49B8-8FE6-A00E3970B3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46340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0393B5-E063-0EC5-0A3C-EEA7034D5F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56D833-0BCC-E9AF-312D-81D12E07C20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68D031A-3391-40E4-C1DD-2A4B68EB26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9CA0E-EEAF-4C0D-A9C8-2C95AA132BCA}" type="datetimeFigureOut">
              <a:rPr lang="en-GB" smtClean="0"/>
              <a:t>11/09/2026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7358F9-C826-16CD-3314-95058287A2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4BC96DB-81AF-7A13-ED89-BF87C43B7D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3E1C0-02B9-49B8-8FE6-A00E3970B3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40744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F5C5DC-185F-669E-863A-EC91FB2087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F949E01-A0BC-D912-D603-AB19E88242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30C0AA-F81C-FF7C-50CE-A99C87E7F2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9CA0E-EEAF-4C0D-A9C8-2C95AA132BCA}" type="datetimeFigureOut">
              <a:rPr lang="en-GB" smtClean="0"/>
              <a:t>11/09/2026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BA31538-2D90-B147-A773-D651A29840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802E90D-EC6E-9AC9-20B5-FC8B3AE0D1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3E1C0-02B9-49B8-8FE6-A00E3970B3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17750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DBC7CA-17AC-C146-36E2-AD679F17EB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853BAB-95EF-9788-1CA4-20076CD8CD9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6A1362D-CB02-B18C-EF4F-6BCFB65062A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A77F90E-094F-0885-CE55-F17C32C659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9CA0E-EEAF-4C0D-A9C8-2C95AA132BCA}" type="datetimeFigureOut">
              <a:rPr lang="en-GB" smtClean="0"/>
              <a:t>11/09/2026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CB4CEDF-BAA6-7153-4C14-02E6C96467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087BCFC-B90B-6D7F-797C-41FC5B88B7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3E1C0-02B9-49B8-8FE6-A00E3970B3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53794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D6BB13-44C3-EC94-0C28-31B4137584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62644D6-59F4-3152-D59B-B71D6BE3F6E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7178554-CD2A-62F3-8C5E-B0215470B55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5D24E9D-5CA1-87E8-2872-1297E669387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95A570B-64F5-0F74-EAFC-90B829CF11B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E96CE00-06EC-B93A-7005-42A8DE55E9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9CA0E-EEAF-4C0D-A9C8-2C95AA132BCA}" type="datetimeFigureOut">
              <a:rPr lang="en-GB" smtClean="0"/>
              <a:t>11/09/2026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F72BFA0-C87F-7C97-5E27-3B2624E4E4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909903D-5661-49E2-8CAE-8BF97887E9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3E1C0-02B9-49B8-8FE6-A00E3970B3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98870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A600A3-5D84-F784-44F2-4DF9254C38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4D31C08-166A-296C-7787-BE5D83C6A2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9CA0E-EEAF-4C0D-A9C8-2C95AA132BCA}" type="datetimeFigureOut">
              <a:rPr lang="en-GB" smtClean="0"/>
              <a:t>11/09/2026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C18FBAA-CCCF-43EC-A7A8-BF064E0F62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D925607-47AE-1332-9759-E7D3AC72FC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3E1C0-02B9-49B8-8FE6-A00E3970B3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03159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2FA4285-D995-F138-9C79-B7722F4F7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9CA0E-EEAF-4C0D-A9C8-2C95AA132BCA}" type="datetimeFigureOut">
              <a:rPr lang="en-GB" smtClean="0"/>
              <a:t>11/09/2026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4970856-4C6B-F0CA-9454-C71777CA98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20DD79D-882A-67A0-53E2-CCD8F56902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3E1C0-02B9-49B8-8FE6-A00E3970B3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65482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CC95F8-9F2A-E8AC-9AA2-95B0C1AD89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C24991-2463-B799-FCF3-1AB0F3AF66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0B17792-58C8-A986-EFC3-4F312C9C3B1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459665A-A415-4AAB-145B-6EEDFA9058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9CA0E-EEAF-4C0D-A9C8-2C95AA132BCA}" type="datetimeFigureOut">
              <a:rPr lang="en-GB" smtClean="0"/>
              <a:t>11/09/2026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4DA0940-340B-CF61-C457-0D4E444661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B556FB3-9B7F-60CD-3B78-1E73B485BA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3E1C0-02B9-49B8-8FE6-A00E3970B3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7588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F0F23B-F8E4-FD16-8883-62BA23DCC2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9F00973-89DB-C481-84E7-1CBC38E589A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3C108C6-48A5-1CD2-93F3-55D78698D0B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BEB14D2-3A20-2E8F-B0BE-C114AFF835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9CA0E-EEAF-4C0D-A9C8-2C95AA132BCA}" type="datetimeFigureOut">
              <a:rPr lang="en-GB" smtClean="0"/>
              <a:t>11/09/2026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169FD6-AE75-72A4-06F1-BBA5DC8264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3534CFD-C77A-560D-5FFD-896C6CCD67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3E1C0-02B9-49B8-8FE6-A00E3970B3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52465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C77103-11A3-9CF3-9A92-C50ED8BA28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5ECD123-8B63-B48B-AAFD-A7D10561F2E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4AD58C-05A9-71F2-F7D9-0195692D07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9CA0E-EEAF-4C0D-A9C8-2C95AA132BCA}" type="datetimeFigureOut">
              <a:rPr lang="en-GB" smtClean="0"/>
              <a:t>11/09/2026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F4E469-FD35-8B0B-9327-F194712A20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3C4E8A-4646-2B5C-E246-AE465A0998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3E1C0-02B9-49B8-8FE6-A00E3970B3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77667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C82D489-6FD8-0A5F-22F0-D0C14B781E5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C8BDDDC-EC43-863D-2D33-A73ECDD810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C220762-5F5B-53C3-09A6-94C50AF40B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9CA0E-EEAF-4C0D-A9C8-2C95AA132BCA}" type="datetimeFigureOut">
              <a:rPr lang="en-GB" smtClean="0"/>
              <a:t>11/09/2026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D54CD6-1DA1-4FF6-C9DD-BFF666769B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492AB1-B5F5-6765-74D0-2852AFFBBA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3E1C0-02B9-49B8-8FE6-A00E3970B3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31702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FC718C6-78CB-5E86-B504-95B40CF10B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E212F92-ABA3-B9EA-05EA-8B72CD7FDF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B5D4479-D514-8639-3B75-4773AF48ED1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89CA0E-EEAF-4C0D-A9C8-2C95AA132BCA}" type="datetimeFigureOut">
              <a:rPr lang="en-GB" smtClean="0"/>
              <a:t>11/09/2026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2B1772-B0E1-41E2-BCFD-DACEAB75F9C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10F605-2013-C40D-7B42-C674710752D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B3E1C0-02B9-49B8-8FE6-A00E3970B3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66918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1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eg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Green Abstract Background Png - Green Abstract Background PNG Image |  Transparent PNG Free Download on SeekPNG">
            <a:extLst>
              <a:ext uri="{FF2B5EF4-FFF2-40B4-BE49-F238E27FC236}">
                <a16:creationId xmlns:a16="http://schemas.microsoft.com/office/drawing/2014/main" id="{3602D0FD-A36F-0716-C73B-6A8A70D030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8802" y="-477708"/>
            <a:ext cx="9396236" cy="7975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425FA8C4-EF53-C314-1E6F-6DB2E32211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88301" y="2006082"/>
            <a:ext cx="9144000" cy="934712"/>
          </a:xfrm>
        </p:spPr>
        <p:txBody>
          <a:bodyPr/>
          <a:lstStyle/>
          <a:p>
            <a:r>
              <a:rPr lang="en-GB" b="1" dirty="0">
                <a:solidFill>
                  <a:schemeClr val="accent6">
                    <a:lumMod val="50000"/>
                  </a:schemeClr>
                </a:solidFill>
              </a:rPr>
              <a:t>Meet the Teacher – Year 2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7952B08-494D-AB29-984B-63829FA1D77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88301" y="3032869"/>
            <a:ext cx="9144000" cy="1655762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4000" dirty="0"/>
              <a:t>Wednesday 9th September</a:t>
            </a:r>
            <a:endParaRPr lang="en-US" dirty="0"/>
          </a:p>
        </p:txBody>
      </p:sp>
      <p:pic>
        <p:nvPicPr>
          <p:cNvPr id="6" name="Picture 5" descr="A yellow and green cross in a circle with words&#10;&#10;Description automatically generated with low confidence">
            <a:extLst>
              <a:ext uri="{FF2B5EF4-FFF2-40B4-BE49-F238E27FC236}">
                <a16:creationId xmlns:a16="http://schemas.microsoft.com/office/drawing/2014/main" id="{61D16745-57A6-D058-9E38-59B3BE61E0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853" y="223867"/>
            <a:ext cx="1496571" cy="15209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5652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3E67AE2-1F17-A558-CFA5-F033CC4492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630D35-EC09-9F64-88C8-CB98F6479B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18472"/>
            <a:ext cx="10515600" cy="1325563"/>
          </a:xfrm>
        </p:spPr>
        <p:txBody>
          <a:bodyPr/>
          <a:lstStyle/>
          <a:p>
            <a:r>
              <a:rPr lang="en-GB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Vision and Values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E62FB1-BB59-E53B-6274-512DDD18007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GB" sz="2600" dirty="0"/>
              <a:t>We expect EVERYONE (including parents) to live them!</a:t>
            </a:r>
          </a:p>
          <a:p>
            <a:pPr marL="0" indent="0" algn="ctr">
              <a:buNone/>
            </a:pPr>
            <a:endParaRPr lang="en-GB" sz="2200" i="1" dirty="0">
              <a:solidFill>
                <a:srgbClr val="CC00CC"/>
              </a:solidFill>
            </a:endParaRPr>
          </a:p>
          <a:p>
            <a:pPr marL="0" indent="0" algn="ctr">
              <a:buNone/>
            </a:pPr>
            <a:r>
              <a:rPr lang="en-GB" sz="2200" i="1" dirty="0">
                <a:solidFill>
                  <a:srgbClr val="CC00CC"/>
                </a:solidFill>
              </a:rPr>
              <a:t>Nurturing potential for </a:t>
            </a:r>
            <a:r>
              <a:rPr lang="en-GB" sz="2200" b="1" i="1" u="sng" dirty="0">
                <a:solidFill>
                  <a:srgbClr val="CC00CC"/>
                </a:solidFill>
              </a:rPr>
              <a:t>all</a:t>
            </a:r>
            <a:r>
              <a:rPr lang="en-GB" sz="2200" i="1" dirty="0">
                <a:solidFill>
                  <a:srgbClr val="CC00CC"/>
                </a:solidFill>
              </a:rPr>
              <a:t> within a Christian ethos</a:t>
            </a:r>
          </a:p>
          <a:p>
            <a:pPr marL="0" indent="0">
              <a:buNone/>
            </a:pPr>
            <a:r>
              <a:rPr lang="en-GB" sz="2200" dirty="0"/>
              <a:t>Together we will work to enable all our children to achieve their full potential within our Christian family. </a:t>
            </a:r>
          </a:p>
          <a:p>
            <a:pPr marL="0" indent="0">
              <a:buNone/>
            </a:pPr>
            <a:r>
              <a:rPr lang="en-GB" sz="2200" dirty="0"/>
              <a:t>We nurture individuality - providing challenge, developing self-esteem and promoting care and respect for each other and God’s world. </a:t>
            </a:r>
          </a:p>
          <a:p>
            <a:pPr marL="0" indent="0">
              <a:buNone/>
            </a:pPr>
            <a:r>
              <a:rPr lang="en-GB" sz="2200" i="1" dirty="0">
                <a:solidFill>
                  <a:srgbClr val="CC00CC"/>
                </a:solidFill>
              </a:rPr>
              <a:t>Therefore encourage one another and build each other up – 1 </a:t>
            </a:r>
            <a:r>
              <a:rPr lang="en-GB" sz="2200" i="1" dirty="0" err="1">
                <a:solidFill>
                  <a:srgbClr val="CC00CC"/>
                </a:solidFill>
              </a:rPr>
              <a:t>Thessolanians</a:t>
            </a:r>
            <a:r>
              <a:rPr lang="en-GB" sz="2200" i="1" dirty="0">
                <a:solidFill>
                  <a:srgbClr val="CC00CC"/>
                </a:solidFill>
              </a:rPr>
              <a:t> ch 5 v 11</a:t>
            </a:r>
            <a:endParaRPr lang="en-GB" dirty="0"/>
          </a:p>
          <a:p>
            <a:pPr marL="0" indent="0">
              <a:buNone/>
            </a:pPr>
            <a:endParaRPr lang="en-GB" dirty="0"/>
          </a:p>
          <a:p>
            <a:r>
              <a:rPr lang="en-GB" sz="2600" dirty="0"/>
              <a:t>As a Church school we have a distinctive character where Christian values are promoted in all aspects of school life. </a:t>
            </a:r>
          </a:p>
        </p:txBody>
      </p:sp>
      <p:pic>
        <p:nvPicPr>
          <p:cNvPr id="4" name="Picture 3" descr="A yellow and green cross in a circle with words&#10;&#10;Description automatically generated with low confidence">
            <a:extLst>
              <a:ext uri="{FF2B5EF4-FFF2-40B4-BE49-F238E27FC236}">
                <a16:creationId xmlns:a16="http://schemas.microsoft.com/office/drawing/2014/main" id="{7DB5748F-303B-FD01-A9F0-F4DB36FAA7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0890" y="123080"/>
            <a:ext cx="1496571" cy="1520955"/>
          </a:xfrm>
          <a:prstGeom prst="rect">
            <a:avLst/>
          </a:prstGeom>
        </p:spPr>
      </p:pic>
      <p:grpSp>
        <p:nvGrpSpPr>
          <p:cNvPr id="9" name="Group 8">
            <a:extLst>
              <a:ext uri="{FF2B5EF4-FFF2-40B4-BE49-F238E27FC236}">
                <a16:creationId xmlns:a16="http://schemas.microsoft.com/office/drawing/2014/main" id="{605D3DFE-63E0-153C-A1F3-A938336FE434}"/>
              </a:ext>
            </a:extLst>
          </p:cNvPr>
          <p:cNvGrpSpPr/>
          <p:nvPr/>
        </p:nvGrpSpPr>
        <p:grpSpPr>
          <a:xfrm>
            <a:off x="12441" y="6330140"/>
            <a:ext cx="12179559" cy="528280"/>
            <a:chOff x="12441" y="6330140"/>
            <a:chExt cx="12179559" cy="528280"/>
          </a:xfrm>
        </p:grpSpPr>
        <p:pic>
          <p:nvPicPr>
            <p:cNvPr id="13314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81303D43-2EC8-C5A9-43A9-BF0D0597DF7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441" y="633014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9AED7BFD-51FC-38E9-0E15-84F632D907F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65241" y="633014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6E1A5E99-47DA-58C0-FCB6-2F74842F87E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18041" y="633056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7A325466-257A-B32A-8BAB-7466C4E921EC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-80" r="36735"/>
            <a:stretch/>
          </p:blipFill>
          <p:spPr bwMode="auto">
            <a:xfrm>
              <a:off x="10070841" y="6330140"/>
              <a:ext cx="2121159" cy="5282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8688355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FC0CB6-A3A5-B1E8-211A-17C80DB9D6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Introducing the team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F72B6E-80E8-EE00-B7F8-3CC9D1B801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3362195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4800" dirty="0"/>
              <a:t>Miss Beynon</a:t>
            </a:r>
          </a:p>
          <a:p>
            <a:r>
              <a:rPr lang="en-GB" sz="4800" dirty="0"/>
              <a:t>Mrs Mayman</a:t>
            </a:r>
            <a:endParaRPr lang="en-GB" sz="4800" dirty="0">
              <a:ea typeface="Calibri"/>
              <a:cs typeface="Calibri"/>
            </a:endParaRPr>
          </a:p>
          <a:p>
            <a:r>
              <a:rPr lang="en-GB" sz="4800" dirty="0">
                <a:ea typeface="Calibri"/>
                <a:cs typeface="Calibri"/>
              </a:rPr>
              <a:t>Mrs Madelin</a:t>
            </a:r>
          </a:p>
          <a:p>
            <a:r>
              <a:rPr lang="en-GB" sz="4800" dirty="0">
                <a:ea typeface="Calibri"/>
                <a:cs typeface="Calibri"/>
              </a:rPr>
              <a:t>Mrs Rae – Friday afternoon</a:t>
            </a:r>
          </a:p>
          <a:p>
            <a:pPr marL="0" indent="0">
              <a:buNone/>
            </a:pPr>
            <a:endParaRPr lang="en-GB" sz="4800" dirty="0">
              <a:ea typeface="Calibri"/>
              <a:cs typeface="Calibri"/>
            </a:endParaRPr>
          </a:p>
          <a:p>
            <a:pPr marL="0" indent="0">
              <a:buNone/>
            </a:pPr>
            <a:endParaRPr lang="en-GB" dirty="0">
              <a:ea typeface="Calibri" panose="020F0502020204030204"/>
              <a:cs typeface="Calibri" panose="020F0502020204030204"/>
            </a:endParaRPr>
          </a:p>
        </p:txBody>
      </p:sp>
      <p:pic>
        <p:nvPicPr>
          <p:cNvPr id="4" name="Picture 3" descr="A yellow and green cross in a circle with words&#10;&#10;Description automatically generated with low confidence">
            <a:extLst>
              <a:ext uri="{FF2B5EF4-FFF2-40B4-BE49-F238E27FC236}">
                <a16:creationId xmlns:a16="http://schemas.microsoft.com/office/drawing/2014/main" id="{2ACA83B0-FF96-D245-02D1-D686E6C719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0890" y="123080"/>
            <a:ext cx="1496571" cy="1520955"/>
          </a:xfrm>
          <a:prstGeom prst="rect">
            <a:avLst/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FE597C6D-3EA7-566A-1542-F581BE08162C}"/>
              </a:ext>
            </a:extLst>
          </p:cNvPr>
          <p:cNvGrpSpPr/>
          <p:nvPr/>
        </p:nvGrpSpPr>
        <p:grpSpPr>
          <a:xfrm>
            <a:off x="12441" y="6330140"/>
            <a:ext cx="12179559" cy="528280"/>
            <a:chOff x="12441" y="6330140"/>
            <a:chExt cx="12179559" cy="528280"/>
          </a:xfrm>
        </p:grpSpPr>
        <p:pic>
          <p:nvPicPr>
            <p:cNvPr id="7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E4753149-8D35-20F8-A7C4-AFC67D016CB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441" y="633014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1F5ABFAE-C035-CE14-6E37-0867B9A6060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65241" y="633014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771F7DB5-9389-BEFB-E1FE-AED7828A77B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18041" y="633056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F7283120-2FD7-129B-490E-20F5188102ED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-80" r="36735"/>
            <a:stretch/>
          </p:blipFill>
          <p:spPr bwMode="auto">
            <a:xfrm>
              <a:off x="10070841" y="6330140"/>
              <a:ext cx="2121159" cy="5282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4469528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FC0CB6-A3A5-B1E8-211A-17C80DB9D6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Settling in</a:t>
            </a:r>
            <a:endParaRPr lang="en-US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F72B6E-80E8-EE00-B7F8-3CC9D1B801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3362195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4800" dirty="0">
                <a:ea typeface="Calibri"/>
                <a:cs typeface="Calibri"/>
              </a:rPr>
              <a:t>Establishing routines</a:t>
            </a:r>
          </a:p>
          <a:p>
            <a:r>
              <a:rPr lang="en-GB" sz="4800" dirty="0">
                <a:ea typeface="Calibri"/>
                <a:cs typeface="Calibri"/>
              </a:rPr>
              <a:t>Understanding expectations</a:t>
            </a:r>
          </a:p>
          <a:p>
            <a:r>
              <a:rPr lang="en-GB" sz="4800" dirty="0">
                <a:ea typeface="Calibri"/>
                <a:cs typeface="Calibri"/>
              </a:rPr>
              <a:t>Reminders of rules</a:t>
            </a:r>
          </a:p>
          <a:p>
            <a:r>
              <a:rPr lang="en-GB" sz="4800" dirty="0">
                <a:ea typeface="Calibri"/>
                <a:cs typeface="Calibri"/>
              </a:rPr>
              <a:t>Revision of Y1 spellings </a:t>
            </a:r>
          </a:p>
          <a:p>
            <a:pPr marL="0" indent="0">
              <a:buNone/>
            </a:pPr>
            <a:endParaRPr lang="en-GB" sz="4800" dirty="0">
              <a:ea typeface="Calibri"/>
              <a:cs typeface="Calibri"/>
            </a:endParaRPr>
          </a:p>
          <a:p>
            <a:pPr marL="0" indent="0">
              <a:buNone/>
            </a:pPr>
            <a:endParaRPr lang="en-GB" dirty="0">
              <a:ea typeface="Calibri" panose="020F0502020204030204"/>
              <a:cs typeface="Calibri" panose="020F0502020204030204"/>
            </a:endParaRPr>
          </a:p>
        </p:txBody>
      </p:sp>
      <p:pic>
        <p:nvPicPr>
          <p:cNvPr id="4" name="Picture 3" descr="A yellow and green cross in a circle with words&#10;&#10;Description automatically generated with low confidence">
            <a:extLst>
              <a:ext uri="{FF2B5EF4-FFF2-40B4-BE49-F238E27FC236}">
                <a16:creationId xmlns:a16="http://schemas.microsoft.com/office/drawing/2014/main" id="{2ACA83B0-FF96-D245-02D1-D686E6C719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0890" y="123080"/>
            <a:ext cx="1496571" cy="1520955"/>
          </a:xfrm>
          <a:prstGeom prst="rect">
            <a:avLst/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FE597C6D-3EA7-566A-1542-F581BE08162C}"/>
              </a:ext>
            </a:extLst>
          </p:cNvPr>
          <p:cNvGrpSpPr/>
          <p:nvPr/>
        </p:nvGrpSpPr>
        <p:grpSpPr>
          <a:xfrm>
            <a:off x="12441" y="6330140"/>
            <a:ext cx="12179559" cy="528280"/>
            <a:chOff x="12441" y="6330140"/>
            <a:chExt cx="12179559" cy="528280"/>
          </a:xfrm>
        </p:grpSpPr>
        <p:pic>
          <p:nvPicPr>
            <p:cNvPr id="7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E4753149-8D35-20F8-A7C4-AFC67D016CB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441" y="633014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1F5ABFAE-C035-CE14-6E37-0867B9A6060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65241" y="633014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771F7DB5-9389-BEFB-E1FE-AED7828A77B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18041" y="633056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F7283120-2FD7-129B-490E-20F5188102ED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-80" r="36735"/>
            <a:stretch/>
          </p:blipFill>
          <p:spPr bwMode="auto">
            <a:xfrm>
              <a:off x="10070841" y="6330140"/>
              <a:ext cx="2121159" cy="5282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0153790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5DDDC02-2BEC-7419-6654-0C0B40C401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9C88CD-BE97-F5EF-6BF8-46B2A9E32E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Timetabling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2F0D65-C21B-B3A9-285C-277210099E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3362195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GB" dirty="0"/>
              <a:t>PE days – Wednesday and Friday: children should come to school in PE kit on these days</a:t>
            </a:r>
          </a:p>
          <a:p>
            <a:r>
              <a:rPr lang="en-GB" dirty="0"/>
              <a:t>Topics covered this year include: </a:t>
            </a:r>
          </a:p>
          <a:p>
            <a:pPr marL="0" indent="0">
              <a:buNone/>
            </a:pPr>
            <a:r>
              <a:rPr lang="en-GB" dirty="0"/>
              <a:t>	The UK, Africa and The coast in Geography</a:t>
            </a:r>
          </a:p>
          <a:p>
            <a:pPr marL="0" indent="0">
              <a:buNone/>
            </a:pPr>
            <a:r>
              <a:rPr lang="en-GB" dirty="0"/>
              <a:t>	The Great fire of London, Lives of Significant Individuals and 	Grace Darling in History</a:t>
            </a:r>
          </a:p>
          <a:p>
            <a:r>
              <a:rPr lang="en-GB" dirty="0"/>
              <a:t>The class pages and school website will have further information about the curriculum – e.g for Knowledge Organisers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 descr="A yellow and green cross in a circle with words&#10;&#10;Description automatically generated with low confidence">
            <a:extLst>
              <a:ext uri="{FF2B5EF4-FFF2-40B4-BE49-F238E27FC236}">
                <a16:creationId xmlns:a16="http://schemas.microsoft.com/office/drawing/2014/main" id="{2ADA34B3-F763-1BBF-B045-F266ED8203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0890" y="123080"/>
            <a:ext cx="1496571" cy="1520955"/>
          </a:xfrm>
          <a:prstGeom prst="rect">
            <a:avLst/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DC5EF56F-92D0-E758-9005-32C7CD81EB07}"/>
              </a:ext>
            </a:extLst>
          </p:cNvPr>
          <p:cNvGrpSpPr/>
          <p:nvPr/>
        </p:nvGrpSpPr>
        <p:grpSpPr>
          <a:xfrm>
            <a:off x="12441" y="6330140"/>
            <a:ext cx="12179559" cy="528280"/>
            <a:chOff x="12441" y="6330140"/>
            <a:chExt cx="12179559" cy="528280"/>
          </a:xfrm>
        </p:grpSpPr>
        <p:pic>
          <p:nvPicPr>
            <p:cNvPr id="7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9780BC00-3C10-C568-DCA3-8304709D130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441" y="633014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A74B5168-7944-46F1-E46C-BC67D3E117D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65241" y="633014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0F85D7F8-4FEC-3F93-2DDD-6D2B0A21845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18041" y="633056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3C5E6EF7-FC5D-3634-1C13-F75E391306CD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-80" r="36735"/>
            <a:stretch/>
          </p:blipFill>
          <p:spPr bwMode="auto">
            <a:xfrm>
              <a:off x="10070841" y="6330140"/>
              <a:ext cx="2121159" cy="5282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5575733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A3E325-06ED-3AB7-7A3A-0DD573A40B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accent6">
                    <a:lumMod val="75000"/>
                  </a:schemeClr>
                </a:solidFill>
                <a:ea typeface="Calibri Light"/>
                <a:cs typeface="Calibri Light"/>
              </a:rPr>
              <a:t>How is Year 2 different to Year 1?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0FC27C-18EA-5A9B-6355-84E6E7D548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5741" y="1650740"/>
            <a:ext cx="10515600" cy="4551206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GB" dirty="0">
                <a:solidFill>
                  <a:srgbClr val="000000"/>
                </a:solidFill>
                <a:ea typeface="Calibri"/>
                <a:cs typeface="Calibri"/>
              </a:rPr>
              <a:t>Children will continue to build up reading fluency and read longer books. When appropriate short chapter books.</a:t>
            </a:r>
          </a:p>
          <a:p>
            <a:r>
              <a:rPr lang="en-GB" dirty="0">
                <a:solidFill>
                  <a:srgbClr val="000000"/>
                </a:solidFill>
                <a:ea typeface="Calibri"/>
                <a:cs typeface="Calibri"/>
              </a:rPr>
              <a:t>Number knowledge will extend to numbers </a:t>
            </a:r>
            <a:r>
              <a:rPr lang="en-GB" b="1" dirty="0">
                <a:solidFill>
                  <a:srgbClr val="000000"/>
                </a:solidFill>
                <a:ea typeface="Calibri"/>
                <a:cs typeface="Calibri"/>
              </a:rPr>
              <a:t>up to 100. </a:t>
            </a:r>
          </a:p>
          <a:p>
            <a:r>
              <a:rPr lang="en-GB" dirty="0">
                <a:solidFill>
                  <a:srgbClr val="000000"/>
                </a:solidFill>
                <a:ea typeface="Calibri"/>
                <a:cs typeface="Calibri"/>
              </a:rPr>
              <a:t>They will begin to learn times table facts </a:t>
            </a:r>
            <a:r>
              <a:rPr lang="en-GB" b="1" dirty="0">
                <a:solidFill>
                  <a:srgbClr val="000000"/>
                </a:solidFill>
                <a:ea typeface="Calibri"/>
                <a:cs typeface="Calibri"/>
              </a:rPr>
              <a:t>x2, x5, x10 </a:t>
            </a:r>
            <a:r>
              <a:rPr lang="en-GB" dirty="0">
                <a:solidFill>
                  <a:srgbClr val="000000"/>
                </a:solidFill>
                <a:ea typeface="Calibri"/>
                <a:cs typeface="Calibri"/>
              </a:rPr>
              <a:t>later in Year 2</a:t>
            </a:r>
          </a:p>
          <a:p>
            <a:r>
              <a:rPr lang="en-GB" dirty="0">
                <a:solidFill>
                  <a:srgbClr val="000000"/>
                </a:solidFill>
                <a:ea typeface="Calibri"/>
                <a:cs typeface="Calibri"/>
              </a:rPr>
              <a:t>Learn more joins for joined up handwriting when appropriate </a:t>
            </a:r>
          </a:p>
          <a:p>
            <a:r>
              <a:rPr lang="en-GB" dirty="0">
                <a:solidFill>
                  <a:srgbClr val="000000"/>
                </a:solidFill>
                <a:ea typeface="Calibri"/>
                <a:cs typeface="Calibri"/>
              </a:rPr>
              <a:t>Write longer pieces and use additional punctuation (commas in list, apostrophes for possession and contraction)</a:t>
            </a:r>
          </a:p>
          <a:p>
            <a:pPr marL="0" indent="0">
              <a:buNone/>
            </a:pPr>
            <a:endParaRPr lang="en-GB" dirty="0">
              <a:solidFill>
                <a:srgbClr val="000000"/>
              </a:solidFill>
              <a:ea typeface="Calibri"/>
              <a:cs typeface="Calibri"/>
            </a:endParaRPr>
          </a:p>
        </p:txBody>
      </p:sp>
      <p:pic>
        <p:nvPicPr>
          <p:cNvPr id="4" name="Picture 3" descr="A yellow and green cross in a circle with words&#10;&#10;Description automatically generated with low confidence">
            <a:extLst>
              <a:ext uri="{FF2B5EF4-FFF2-40B4-BE49-F238E27FC236}">
                <a16:creationId xmlns:a16="http://schemas.microsoft.com/office/drawing/2014/main" id="{74511220-D70E-1632-DB2A-78ED51E6E4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0890" y="123080"/>
            <a:ext cx="1496571" cy="1520955"/>
          </a:xfrm>
          <a:prstGeom prst="rect">
            <a:avLst/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167350D3-A64A-759B-E2D4-AD02AB3D0EF9}"/>
              </a:ext>
            </a:extLst>
          </p:cNvPr>
          <p:cNvGrpSpPr/>
          <p:nvPr/>
        </p:nvGrpSpPr>
        <p:grpSpPr>
          <a:xfrm>
            <a:off x="12441" y="6330140"/>
            <a:ext cx="12179559" cy="528280"/>
            <a:chOff x="12441" y="6330140"/>
            <a:chExt cx="12179559" cy="528280"/>
          </a:xfrm>
        </p:grpSpPr>
        <p:pic>
          <p:nvPicPr>
            <p:cNvPr id="7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95F3033B-7F20-E5C6-A4D1-A5AC9877BB6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441" y="633014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F804F9F2-18BA-2101-100A-ACF185B494A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65241" y="633014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8BD64BA6-D500-B730-2C27-F7004C26EB4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18041" y="633056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DDC24DB4-D8E4-AD89-6D49-00A7D68A27E3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-80" r="36735"/>
            <a:stretch/>
          </p:blipFill>
          <p:spPr bwMode="auto">
            <a:xfrm>
              <a:off x="10070841" y="6330140"/>
              <a:ext cx="2121159" cy="5282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8131151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338E1B-3FB0-6D8E-6359-7B0D611D9E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64019" y="-142420"/>
            <a:ext cx="4789763" cy="1662878"/>
          </a:xfrm>
        </p:spPr>
        <p:txBody>
          <a:bodyPr>
            <a:normAutofit/>
          </a:bodyPr>
          <a:lstStyle/>
          <a:p>
            <a:r>
              <a:rPr lang="en-GB" sz="54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Curriculum</a:t>
            </a:r>
          </a:p>
        </p:txBody>
      </p:sp>
      <p:pic>
        <p:nvPicPr>
          <p:cNvPr id="9" name="Picture 8" descr="A collection of science objects&#10;&#10;Description automatically generated">
            <a:extLst>
              <a:ext uri="{FF2B5EF4-FFF2-40B4-BE49-F238E27FC236}">
                <a16:creationId xmlns:a16="http://schemas.microsoft.com/office/drawing/2014/main" id="{8D8A2C7D-D693-E347-9407-D5723C544B2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722" r="6103" b="-1"/>
          <a:stretch/>
        </p:blipFill>
        <p:spPr>
          <a:xfrm>
            <a:off x="20" y="10"/>
            <a:ext cx="3003103" cy="3912881"/>
          </a:xfrm>
          <a:prstGeom prst="rect">
            <a:avLst/>
          </a:prstGeom>
        </p:spPr>
      </p:pic>
      <p:pic>
        <p:nvPicPr>
          <p:cNvPr id="5" name="Picture 4" descr="A colorful numbers and symbols&#10;&#10;Description automatically generated">
            <a:extLst>
              <a:ext uri="{FF2B5EF4-FFF2-40B4-BE49-F238E27FC236}">
                <a16:creationId xmlns:a16="http://schemas.microsoft.com/office/drawing/2014/main" id="{91C5D89B-5E36-4C37-5D65-2837A560290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894" r="3" b="11135"/>
          <a:stretch/>
        </p:blipFill>
        <p:spPr>
          <a:xfrm>
            <a:off x="3180257" y="10"/>
            <a:ext cx="3016307" cy="2223328"/>
          </a:xfrm>
          <a:prstGeom prst="rect">
            <a:avLst/>
          </a:prstGeom>
        </p:spPr>
      </p:pic>
      <p:pic>
        <p:nvPicPr>
          <p:cNvPr id="7" name="Picture 6" descr="A cartoon of a child writing on a book&#10;&#10;Description automatically generated">
            <a:extLst>
              <a:ext uri="{FF2B5EF4-FFF2-40B4-BE49-F238E27FC236}">
                <a16:creationId xmlns:a16="http://schemas.microsoft.com/office/drawing/2014/main" id="{118A3143-61E9-0E02-D1D4-79DB0E6CC8B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3" b="9881"/>
          <a:stretch/>
        </p:blipFill>
        <p:spPr>
          <a:xfrm>
            <a:off x="-1" y="4079988"/>
            <a:ext cx="3003123" cy="2778013"/>
          </a:xfrm>
          <a:prstGeom prst="rect">
            <a:avLst/>
          </a:prstGeom>
        </p:spPr>
      </p:pic>
      <p:pic>
        <p:nvPicPr>
          <p:cNvPr id="11" name="Picture 10" descr="A group of children in a classroom&#10;&#10;Description automatically generated">
            <a:extLst>
              <a:ext uri="{FF2B5EF4-FFF2-40B4-BE49-F238E27FC236}">
                <a16:creationId xmlns:a16="http://schemas.microsoft.com/office/drawing/2014/main" id="{5C705D1A-C5F1-0716-0C4C-9F55F7F63893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16685" r="3" b="15688"/>
          <a:stretch/>
        </p:blipFill>
        <p:spPr>
          <a:xfrm>
            <a:off x="3180256" y="2395057"/>
            <a:ext cx="3016307" cy="2055326"/>
          </a:xfrm>
          <a:prstGeom prst="rect">
            <a:avLst/>
          </a:prstGeom>
        </p:spPr>
      </p:pic>
      <p:pic>
        <p:nvPicPr>
          <p:cNvPr id="13" name="Picture 12" descr="A group of children playing with hula hoops&#10;&#10;Description automatically generated">
            <a:extLst>
              <a:ext uri="{FF2B5EF4-FFF2-40B4-BE49-F238E27FC236}">
                <a16:creationId xmlns:a16="http://schemas.microsoft.com/office/drawing/2014/main" id="{03521203-FEAB-0366-06D2-989482FF93C6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r="6447" b="-3"/>
          <a:stretch/>
        </p:blipFill>
        <p:spPr>
          <a:xfrm>
            <a:off x="3180257" y="4629236"/>
            <a:ext cx="3016307" cy="2228765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9EFCB2-21CC-35B4-FD91-272C15F624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64019" y="1743741"/>
            <a:ext cx="5227488" cy="489097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200" dirty="0"/>
              <a:t>In the mornings the children will have the following subjects</a:t>
            </a:r>
          </a:p>
          <a:p>
            <a:r>
              <a:rPr lang="en-GB" sz="2200" b="1" dirty="0" err="1"/>
              <a:t>SPaG</a:t>
            </a:r>
            <a:r>
              <a:rPr lang="en-GB" sz="2200" b="1" dirty="0"/>
              <a:t> (spellings, punctuation and grammar)</a:t>
            </a:r>
          </a:p>
          <a:p>
            <a:r>
              <a:rPr lang="en-GB" sz="2200" b="1" dirty="0"/>
              <a:t>Reading fluency </a:t>
            </a:r>
          </a:p>
          <a:p>
            <a:r>
              <a:rPr lang="en-GB" sz="2200" b="1" dirty="0"/>
              <a:t>English and maths. </a:t>
            </a:r>
          </a:p>
          <a:p>
            <a:pPr marL="0" indent="0">
              <a:buNone/>
            </a:pPr>
            <a:r>
              <a:rPr lang="en-GB" sz="2200" dirty="0"/>
              <a:t>In the afternoon we begin with </a:t>
            </a:r>
            <a:r>
              <a:rPr lang="en-GB" sz="2200" b="1" dirty="0"/>
              <a:t>reading,</a:t>
            </a:r>
            <a:r>
              <a:rPr lang="en-GB" sz="2200" dirty="0"/>
              <a:t> either in groups, individual readers or reading for pleasure. </a:t>
            </a:r>
          </a:p>
          <a:p>
            <a:pPr marL="0" indent="0">
              <a:buNone/>
            </a:pPr>
            <a:r>
              <a:rPr lang="en-GB" sz="2200" dirty="0"/>
              <a:t>The rest of the afternoon will focus on the following curriculum subjects: </a:t>
            </a:r>
          </a:p>
          <a:p>
            <a:pPr marL="0" indent="0">
              <a:buNone/>
            </a:pPr>
            <a:r>
              <a:rPr lang="en-GB" sz="2200" b="1" dirty="0"/>
              <a:t>History/ Geography, Computing, Science, PE, Jigsaw (PSHE), Music, Art/ DT  and RE. </a:t>
            </a:r>
          </a:p>
          <a:p>
            <a:endParaRPr lang="en-GB" sz="1700" dirty="0"/>
          </a:p>
          <a:p>
            <a:endParaRPr lang="en-GB" sz="1700" dirty="0"/>
          </a:p>
        </p:txBody>
      </p:sp>
    </p:spTree>
    <p:extLst>
      <p:ext uri="{BB962C8B-B14F-4D97-AF65-F5344CB8AC3E}">
        <p14:creationId xmlns:p14="http://schemas.microsoft.com/office/powerpoint/2010/main" val="21748631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876502C4-7D7E-426A-9005-82F32F2BFF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2">
              <a:tint val="95000"/>
              <a:satMod val="1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  <a:latin typeface="Meiryo"/>
            </a:endParaRPr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742CA0AC-CC64-41C0-A0DD-13815E957E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935739" y="0"/>
            <a:ext cx="6256109" cy="6858000"/>
          </a:xfrm>
          <a:custGeom>
            <a:avLst/>
            <a:gdLst>
              <a:gd name="connsiteX0" fmla="*/ 5163144 w 6256109"/>
              <a:gd name="connsiteY0" fmla="*/ 0 h 6858000"/>
              <a:gd name="connsiteX1" fmla="*/ 0 w 6256109"/>
              <a:gd name="connsiteY1" fmla="*/ 0 h 6858000"/>
              <a:gd name="connsiteX2" fmla="*/ 0 w 6256109"/>
              <a:gd name="connsiteY2" fmla="*/ 6858000 h 6858000"/>
              <a:gd name="connsiteX3" fmla="*/ 4369117 w 6256109"/>
              <a:gd name="connsiteY3" fmla="*/ 6858000 h 6858000"/>
              <a:gd name="connsiteX4" fmla="*/ 4398729 w 6256109"/>
              <a:gd name="connsiteY4" fmla="*/ 6830181 h 6858000"/>
              <a:gd name="connsiteX5" fmla="*/ 6256109 w 6256109"/>
              <a:gd name="connsiteY5" fmla="*/ 3651437 h 6858000"/>
              <a:gd name="connsiteX6" fmla="*/ 5194078 w 6256109"/>
              <a:gd name="connsiteY6" fmla="*/ 37438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256109" h="6858000">
                <a:moveTo>
                  <a:pt x="5163144" y="0"/>
                </a:moveTo>
                <a:lnTo>
                  <a:pt x="0" y="0"/>
                </a:lnTo>
                <a:lnTo>
                  <a:pt x="0" y="6858000"/>
                </a:lnTo>
                <a:lnTo>
                  <a:pt x="4369117" y="6858000"/>
                </a:lnTo>
                <a:lnTo>
                  <a:pt x="4398729" y="6830181"/>
                </a:lnTo>
                <a:cubicBezTo>
                  <a:pt x="5335793" y="5938874"/>
                  <a:pt x="6256109" y="5207207"/>
                  <a:pt x="6256109" y="3651437"/>
                </a:cubicBezTo>
                <a:cubicBezTo>
                  <a:pt x="6256109" y="2217590"/>
                  <a:pt x="5880783" y="928495"/>
                  <a:pt x="5194078" y="37438"/>
                </a:cubicBezTo>
                <a:close/>
              </a:path>
            </a:pathLst>
          </a:cu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C724D673-8E36-4CE4-BE9A-83AD4B2A69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757781" y="0"/>
            <a:ext cx="1912217" cy="6858000"/>
          </a:xfrm>
          <a:custGeom>
            <a:avLst/>
            <a:gdLst>
              <a:gd name="connsiteX0" fmla="*/ 794027 w 1912217"/>
              <a:gd name="connsiteY0" fmla="*/ 0 h 6858000"/>
              <a:gd name="connsiteX1" fmla="*/ 819252 w 1912217"/>
              <a:gd name="connsiteY1" fmla="*/ 0 h 6858000"/>
              <a:gd name="connsiteX2" fmla="*/ 850186 w 1912217"/>
              <a:gd name="connsiteY2" fmla="*/ 37438 h 6858000"/>
              <a:gd name="connsiteX3" fmla="*/ 1912217 w 1912217"/>
              <a:gd name="connsiteY3" fmla="*/ 3651437 h 6858000"/>
              <a:gd name="connsiteX4" fmla="*/ 54837 w 1912217"/>
              <a:gd name="connsiteY4" fmla="*/ 6830181 h 6858000"/>
              <a:gd name="connsiteX5" fmla="*/ 25225 w 1912217"/>
              <a:gd name="connsiteY5" fmla="*/ 6858000 h 6858000"/>
              <a:gd name="connsiteX6" fmla="*/ 0 w 1912217"/>
              <a:gd name="connsiteY6" fmla="*/ 6858000 h 6858000"/>
              <a:gd name="connsiteX7" fmla="*/ 29612 w 1912217"/>
              <a:gd name="connsiteY7" fmla="*/ 6830181 h 6858000"/>
              <a:gd name="connsiteX8" fmla="*/ 1886992 w 1912217"/>
              <a:gd name="connsiteY8" fmla="*/ 3651437 h 6858000"/>
              <a:gd name="connsiteX9" fmla="*/ 824961 w 1912217"/>
              <a:gd name="connsiteY9" fmla="*/ 37438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912217" h="6858000">
                <a:moveTo>
                  <a:pt x="794027" y="0"/>
                </a:moveTo>
                <a:lnTo>
                  <a:pt x="819252" y="0"/>
                </a:lnTo>
                <a:lnTo>
                  <a:pt x="850186" y="37438"/>
                </a:lnTo>
                <a:cubicBezTo>
                  <a:pt x="1536891" y="928495"/>
                  <a:pt x="1912217" y="2217590"/>
                  <a:pt x="1912217" y="3651437"/>
                </a:cubicBezTo>
                <a:cubicBezTo>
                  <a:pt x="1912217" y="5207207"/>
                  <a:pt x="991901" y="5938874"/>
                  <a:pt x="54837" y="6830181"/>
                </a:cubicBezTo>
                <a:lnTo>
                  <a:pt x="25225" y="6858000"/>
                </a:lnTo>
                <a:lnTo>
                  <a:pt x="0" y="6858000"/>
                </a:lnTo>
                <a:lnTo>
                  <a:pt x="29612" y="6830181"/>
                </a:lnTo>
                <a:cubicBezTo>
                  <a:pt x="966676" y="5938874"/>
                  <a:pt x="1886992" y="5207207"/>
                  <a:pt x="1886992" y="3651437"/>
                </a:cubicBezTo>
                <a:cubicBezTo>
                  <a:pt x="1886992" y="2217590"/>
                  <a:pt x="1511666" y="928495"/>
                  <a:pt x="824961" y="37438"/>
                </a:cubicBezTo>
                <a:close/>
              </a:path>
            </a:pathLst>
          </a:custGeom>
          <a:solidFill>
            <a:srgbClr val="FFFFFF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AD075913-6DCD-4E36-A623-F839AE995A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582157" y="0"/>
            <a:ext cx="1911937" cy="6858000"/>
          </a:xfrm>
          <a:custGeom>
            <a:avLst/>
            <a:gdLst>
              <a:gd name="connsiteX0" fmla="*/ 1046149 w 1911937"/>
              <a:gd name="connsiteY0" fmla="*/ 0 h 6858000"/>
              <a:gd name="connsiteX1" fmla="*/ 1063656 w 1911937"/>
              <a:gd name="connsiteY1" fmla="*/ 0 h 6858000"/>
              <a:gd name="connsiteX2" fmla="*/ 1127586 w 1911937"/>
              <a:gd name="connsiteY2" fmla="*/ 101159 h 6858000"/>
              <a:gd name="connsiteX3" fmla="*/ 1905102 w 1911937"/>
              <a:gd name="connsiteY3" fmla="*/ 3716702 h 6858000"/>
              <a:gd name="connsiteX4" fmla="*/ 312454 w 1911937"/>
              <a:gd name="connsiteY4" fmla="*/ 6591523 h 6858000"/>
              <a:gd name="connsiteX5" fmla="*/ 19171 w 1911937"/>
              <a:gd name="connsiteY5" fmla="*/ 6858000 h 6858000"/>
              <a:gd name="connsiteX6" fmla="*/ 0 w 1911937"/>
              <a:gd name="connsiteY6" fmla="*/ 6858000 h 6858000"/>
              <a:gd name="connsiteX7" fmla="*/ 294340 w 1911937"/>
              <a:gd name="connsiteY7" fmla="*/ 6590562 h 6858000"/>
              <a:gd name="connsiteX8" fmla="*/ 1886988 w 1911937"/>
              <a:gd name="connsiteY8" fmla="*/ 3715741 h 6858000"/>
              <a:gd name="connsiteX9" fmla="*/ 1109471 w 1911937"/>
              <a:gd name="connsiteY9" fmla="*/ 1001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911937" h="6858000">
                <a:moveTo>
                  <a:pt x="1046149" y="0"/>
                </a:moveTo>
                <a:lnTo>
                  <a:pt x="1063656" y="0"/>
                </a:lnTo>
                <a:lnTo>
                  <a:pt x="1127586" y="101159"/>
                </a:lnTo>
                <a:cubicBezTo>
                  <a:pt x="1686146" y="1045656"/>
                  <a:pt x="1959688" y="2323834"/>
                  <a:pt x="1905102" y="3716702"/>
                </a:cubicBezTo>
                <a:cubicBezTo>
                  <a:pt x="1849823" y="5127254"/>
                  <a:pt x="1130316" y="5847421"/>
                  <a:pt x="312454" y="6591523"/>
                </a:cubicBezTo>
                <a:lnTo>
                  <a:pt x="19171" y="6858000"/>
                </a:lnTo>
                <a:lnTo>
                  <a:pt x="0" y="6858000"/>
                </a:lnTo>
                <a:lnTo>
                  <a:pt x="294340" y="6590562"/>
                </a:lnTo>
                <a:cubicBezTo>
                  <a:pt x="1112201" y="5846460"/>
                  <a:pt x="1831708" y="5126294"/>
                  <a:pt x="1886988" y="3715741"/>
                </a:cubicBezTo>
                <a:cubicBezTo>
                  <a:pt x="1941574" y="2322872"/>
                  <a:pt x="1668031" y="1044695"/>
                  <a:pt x="1109471" y="100197"/>
                </a:cubicBezTo>
                <a:close/>
              </a:path>
            </a:pathLst>
          </a:custGeom>
          <a:solidFill>
            <a:srgbClr val="FFFFFF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0A3E325-06ED-3AB7-7A3A-0DD573A40B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9576" y="696035"/>
            <a:ext cx="4649797" cy="1479793"/>
          </a:xfrm>
        </p:spPr>
        <p:txBody>
          <a:bodyPr anchor="b">
            <a:normAutofit/>
          </a:bodyPr>
          <a:lstStyle/>
          <a:p>
            <a:r>
              <a:rPr lang="en-GB" sz="3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Expectations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0FC27C-18EA-5A9B-6355-84E6E7D548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79576" y="2312988"/>
            <a:ext cx="4253100" cy="365125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2000" dirty="0"/>
              <a:t>Respectful behaviour, including respect for belongings</a:t>
            </a:r>
          </a:p>
          <a:p>
            <a:r>
              <a:rPr lang="en-GB" sz="2000" dirty="0">
                <a:ea typeface="Calibri"/>
                <a:cs typeface="Calibri"/>
              </a:rPr>
              <a:t>Being ready for learning</a:t>
            </a:r>
          </a:p>
          <a:p>
            <a:r>
              <a:rPr lang="en-GB" sz="2000" dirty="0"/>
              <a:t>Keeping themselves and others safe</a:t>
            </a:r>
            <a:endParaRPr lang="en-GB" sz="2000" dirty="0">
              <a:ea typeface="Calibri"/>
              <a:cs typeface="Calibri"/>
            </a:endParaRPr>
          </a:p>
          <a:p>
            <a:endParaRPr lang="en-GB" sz="2000" dirty="0"/>
          </a:p>
          <a:p>
            <a:endParaRPr lang="en-GB" sz="2000" dirty="0"/>
          </a:p>
          <a:p>
            <a:pPr marL="0" indent="0">
              <a:buNone/>
            </a:pPr>
            <a:r>
              <a:rPr lang="en-GB" sz="2000" b="1" dirty="0"/>
              <a:t>Please help your child practise drawing lines and underlining with a ruler.</a:t>
            </a:r>
            <a:endParaRPr lang="en-GB" sz="2000" b="1" dirty="0">
              <a:ea typeface="Calibri"/>
              <a:cs typeface="Calibri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66A93726-8339-48C3-E06D-91A95F75B4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10195" y="795129"/>
            <a:ext cx="1647977" cy="2468880"/>
          </a:xfrm>
          <a:prstGeom prst="rect">
            <a:avLst/>
          </a:prstGeom>
        </p:spPr>
      </p:pic>
      <p:pic>
        <p:nvPicPr>
          <p:cNvPr id="4" name="Picture 3" descr="A yellow and green cross in a circle with words&#10;&#10;Description automatically generated with low confidence">
            <a:extLst>
              <a:ext uri="{FF2B5EF4-FFF2-40B4-BE49-F238E27FC236}">
                <a16:creationId xmlns:a16="http://schemas.microsoft.com/office/drawing/2014/main" id="{74511220-D70E-1632-DB2A-78ED51E6E45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1574" y="915579"/>
            <a:ext cx="2194560" cy="2227979"/>
          </a:xfrm>
          <a:prstGeom prst="rect">
            <a:avLst/>
          </a:prstGeom>
        </p:spPr>
      </p:pic>
      <p:pic>
        <p:nvPicPr>
          <p:cNvPr id="5" name="Picture 10" descr="A close up of a ruler&#10;&#10;Description automatically generated">
            <a:extLst>
              <a:ext uri="{FF2B5EF4-FFF2-40B4-BE49-F238E27FC236}">
                <a16:creationId xmlns:a16="http://schemas.microsoft.com/office/drawing/2014/main" id="{404DF430-9C94-D81C-88ED-F82BC3BDF8C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36904" y="4601262"/>
            <a:ext cx="2194560" cy="362102"/>
          </a:xfrm>
          <a:prstGeom prst="rect">
            <a:avLst/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167350D3-A64A-759B-E2D4-AD02AB3D0EF9}"/>
              </a:ext>
            </a:extLst>
          </p:cNvPr>
          <p:cNvGrpSpPr/>
          <p:nvPr/>
        </p:nvGrpSpPr>
        <p:grpSpPr>
          <a:xfrm>
            <a:off x="9521574" y="4734719"/>
            <a:ext cx="2194558" cy="95188"/>
            <a:chOff x="12441" y="6330140"/>
            <a:chExt cx="12179559" cy="528280"/>
          </a:xfrm>
        </p:grpSpPr>
        <p:pic>
          <p:nvPicPr>
            <p:cNvPr id="7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95F3033B-7F20-E5C6-A4D1-A5AC9877BB6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441" y="633014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F804F9F2-18BA-2101-100A-ACF185B494A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65241" y="633014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8BD64BA6-D500-B730-2C27-F7004C26EB4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18041" y="633056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DDC24DB4-D8E4-AD89-6D49-00A7D68A27E3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-80" r="36735"/>
            <a:stretch/>
          </p:blipFill>
          <p:spPr bwMode="auto">
            <a:xfrm>
              <a:off x="10070841" y="6330140"/>
              <a:ext cx="2121159" cy="5282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2973134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5F6F22-44C5-FD5A-B7B1-52F7A6D1C3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importance of reading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53A735-EAE0-DA77-4B09-29BE789336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/>
              <a:t>The children will continue to work through </a:t>
            </a:r>
            <a:r>
              <a:rPr lang="en-GB" b="1" dirty="0"/>
              <a:t>Little Wandle books</a:t>
            </a:r>
            <a:r>
              <a:rPr lang="en-GB" dirty="0"/>
              <a:t> according to the level that is appropriate for them.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The children will then move over to coloured bands (</a:t>
            </a:r>
            <a:r>
              <a:rPr lang="en-GB" b="1" dirty="0">
                <a:solidFill>
                  <a:srgbClr val="CC00CC"/>
                </a:solidFill>
              </a:rPr>
              <a:t>Purple</a:t>
            </a:r>
            <a:r>
              <a:rPr lang="en-GB" dirty="0"/>
              <a:t>, </a:t>
            </a:r>
            <a:r>
              <a:rPr lang="en-GB" b="1" dirty="0">
                <a:solidFill>
                  <a:srgbClr val="CC9900"/>
                </a:solidFill>
              </a:rPr>
              <a:t>Gold</a:t>
            </a:r>
            <a:r>
              <a:rPr lang="en-GB" b="1" dirty="0"/>
              <a:t>, </a:t>
            </a:r>
            <a:r>
              <a:rPr lang="en-GB" b="1" dirty="0">
                <a:solidFill>
                  <a:schemeClr val="bg1">
                    <a:lumMod val="95000"/>
                  </a:schemeClr>
                </a:solidFill>
                <a:highlight>
                  <a:srgbClr val="000000"/>
                </a:highlight>
              </a:rPr>
              <a:t>White</a:t>
            </a:r>
            <a:r>
              <a:rPr lang="en-GB" b="1" dirty="0"/>
              <a:t>, </a:t>
            </a:r>
            <a:r>
              <a:rPr lang="en-GB" b="1" dirty="0">
                <a:solidFill>
                  <a:srgbClr val="92D050"/>
                </a:solidFill>
              </a:rPr>
              <a:t>Lime and/ or </a:t>
            </a:r>
            <a:r>
              <a:rPr lang="en-GB" b="1" dirty="0">
                <a:solidFill>
                  <a:srgbClr val="0070C0"/>
                </a:solidFill>
              </a:rPr>
              <a:t>Little Wandle Fluency books </a:t>
            </a:r>
            <a:r>
              <a:rPr lang="en-GB" dirty="0"/>
              <a:t>).</a:t>
            </a:r>
          </a:p>
          <a:p>
            <a:pPr marL="0" indent="0">
              <a:buNone/>
            </a:pPr>
            <a:endParaRPr lang="en-GB" dirty="0">
              <a:ea typeface="Calibri" panose="020F0502020204030204"/>
              <a:cs typeface="Calibri" panose="020F0502020204030204"/>
            </a:endParaRPr>
          </a:p>
          <a:p>
            <a:r>
              <a:rPr lang="en-GB" dirty="0"/>
              <a:t>Please record and sign your child’s reading record whenever they read to you. </a:t>
            </a:r>
            <a:endParaRPr lang="en-GB" dirty="0">
              <a:ea typeface="Calibri" panose="020F0502020204030204"/>
              <a:cs typeface="Calibri" panose="020F0502020204030204"/>
            </a:endParaRPr>
          </a:p>
          <a:p>
            <a:pPr marL="0" indent="0">
              <a:buNone/>
            </a:pPr>
            <a:endParaRPr lang="en-GB" dirty="0">
              <a:ea typeface="Calibri" panose="020F0502020204030204"/>
              <a:cs typeface="Calibri" panose="020F0502020204030204"/>
            </a:endParaRPr>
          </a:p>
        </p:txBody>
      </p:sp>
      <p:pic>
        <p:nvPicPr>
          <p:cNvPr id="4" name="Picture 3" descr="A yellow and green cross in a circle with words&#10;&#10;Description automatically generated with low confidence">
            <a:extLst>
              <a:ext uri="{FF2B5EF4-FFF2-40B4-BE49-F238E27FC236}">
                <a16:creationId xmlns:a16="http://schemas.microsoft.com/office/drawing/2014/main" id="{C533967B-A10A-3567-B9B2-19249D97F4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0890" y="123080"/>
            <a:ext cx="1496571" cy="1520955"/>
          </a:xfrm>
          <a:prstGeom prst="rect">
            <a:avLst/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74BE2227-AABE-8C33-19CB-FA03AA7451BE}"/>
              </a:ext>
            </a:extLst>
          </p:cNvPr>
          <p:cNvGrpSpPr/>
          <p:nvPr/>
        </p:nvGrpSpPr>
        <p:grpSpPr>
          <a:xfrm>
            <a:off x="12441" y="6330140"/>
            <a:ext cx="12179559" cy="528280"/>
            <a:chOff x="12441" y="6330140"/>
            <a:chExt cx="12179559" cy="528280"/>
          </a:xfrm>
        </p:grpSpPr>
        <p:pic>
          <p:nvPicPr>
            <p:cNvPr id="7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C3D205CB-9373-D418-6FC8-B2D381560C8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441" y="633014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6BDDC5D6-5816-A312-C40D-C250282DA7B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65241" y="633014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C6756435-4D5C-5B20-7D44-7F70534B7C4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18041" y="633056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E6914855-959D-857B-35C4-5D55D648A62F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-80" r="36735"/>
            <a:stretch/>
          </p:blipFill>
          <p:spPr bwMode="auto">
            <a:xfrm>
              <a:off x="10070841" y="6330140"/>
              <a:ext cx="2121159" cy="5282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5" name="Picture 10" descr="A picture containing text, cartoon, clipart, graphics&#10;&#10;Description automatically generated">
            <a:extLst>
              <a:ext uri="{FF2B5EF4-FFF2-40B4-BE49-F238E27FC236}">
                <a16:creationId xmlns:a16="http://schemas.microsoft.com/office/drawing/2014/main" id="{7F391966-7AAF-BCFF-2774-02054E8DC4F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58087" y="583797"/>
            <a:ext cx="2088356" cy="1058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83587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B86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BB55EAB3-8991-A58A-8004-9489772C204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58995" y="643467"/>
            <a:ext cx="8074009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763661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DD1F21-1228-F0F9-5E01-5BD2FB01D4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Rewards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EDDC81-469B-6926-37A3-9196C2957D5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dirty="0"/>
              <a:t>Children will continue to earn house points for exceptional work and behaviour as well as showing the school values.</a:t>
            </a:r>
            <a:endParaRPr lang="en-US" dirty="0"/>
          </a:p>
          <a:p>
            <a:pPr marL="0" indent="0">
              <a:buNone/>
            </a:pPr>
            <a:endParaRPr lang="en-GB" dirty="0">
              <a:solidFill>
                <a:srgbClr val="000000"/>
              </a:solidFill>
              <a:ea typeface="Calibri"/>
              <a:cs typeface="Calibri"/>
            </a:endParaRPr>
          </a:p>
          <a:p>
            <a:pPr marL="0" indent="0">
              <a:buNone/>
            </a:pPr>
            <a:r>
              <a:rPr lang="en-GB" dirty="0">
                <a:solidFill>
                  <a:srgbClr val="000000"/>
                </a:solidFill>
                <a:ea typeface="Calibri"/>
                <a:cs typeface="Calibri"/>
              </a:rPr>
              <a:t>We are aiming for children to do well - because they want to, not for a reward....</a:t>
            </a:r>
          </a:p>
          <a:p>
            <a:pPr marL="0" indent="0">
              <a:buNone/>
            </a:pPr>
            <a:endParaRPr lang="en-GB" b="1" dirty="0">
              <a:solidFill>
                <a:schemeClr val="accent1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 panose="020F0502020204030204"/>
              <a:cs typeface="Calibri" panose="020F0502020204030204"/>
            </a:endParaRPr>
          </a:p>
        </p:txBody>
      </p:sp>
      <p:pic>
        <p:nvPicPr>
          <p:cNvPr id="4" name="Picture 3" descr="A yellow and green cross in a circle with words&#10;&#10;Description automatically generated with low confidence">
            <a:extLst>
              <a:ext uri="{FF2B5EF4-FFF2-40B4-BE49-F238E27FC236}">
                <a16:creationId xmlns:a16="http://schemas.microsoft.com/office/drawing/2014/main" id="{511A4B59-FB58-370A-7D77-A1D63AA459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0890" y="123080"/>
            <a:ext cx="1496571" cy="1520955"/>
          </a:xfrm>
          <a:prstGeom prst="rect">
            <a:avLst/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3CF739D2-C4E5-8E52-0424-F79724D9F368}"/>
              </a:ext>
            </a:extLst>
          </p:cNvPr>
          <p:cNvGrpSpPr/>
          <p:nvPr/>
        </p:nvGrpSpPr>
        <p:grpSpPr>
          <a:xfrm>
            <a:off x="12441" y="6339471"/>
            <a:ext cx="12179559" cy="528280"/>
            <a:chOff x="12441" y="6330140"/>
            <a:chExt cx="12179559" cy="528280"/>
          </a:xfrm>
        </p:grpSpPr>
        <p:pic>
          <p:nvPicPr>
            <p:cNvPr id="7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72090B2C-A956-CC00-7A7C-2D5CFAF1137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441" y="633014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53BEA14A-8E98-34BA-CA02-96954FA8580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65241" y="633014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6F17E7D4-69A4-96F5-14D9-DA4A9D6D1AD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18041" y="633056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A6C8E436-35D9-07F9-81C1-FDB9028FF194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-80" r="36735"/>
            <a:stretch/>
          </p:blipFill>
          <p:spPr bwMode="auto">
            <a:xfrm>
              <a:off x="10070841" y="6330140"/>
              <a:ext cx="2121159" cy="5282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68706942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A5B547-1177-8154-8BFA-63A457569E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800" y="50462"/>
            <a:ext cx="10515600" cy="1325563"/>
          </a:xfrm>
        </p:spPr>
        <p:txBody>
          <a:bodyPr/>
          <a:lstStyle/>
          <a:p>
            <a:r>
              <a:rPr lang="en-GB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How you can help at home</a:t>
            </a:r>
            <a:r>
              <a:rPr lang="en-GB" dirty="0"/>
              <a:t>	</a:t>
            </a:r>
          </a:p>
        </p:txBody>
      </p:sp>
      <p:pic>
        <p:nvPicPr>
          <p:cNvPr id="4" name="Picture 3" descr="A yellow and green cross in a circle with words&#10;&#10;Description automatically generated with low confidence">
            <a:extLst>
              <a:ext uri="{FF2B5EF4-FFF2-40B4-BE49-F238E27FC236}">
                <a16:creationId xmlns:a16="http://schemas.microsoft.com/office/drawing/2014/main" id="{30581467-DA2C-6C06-77D5-09A3BFEB40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0890" y="123080"/>
            <a:ext cx="1496571" cy="1520955"/>
          </a:xfrm>
          <a:prstGeom prst="rect">
            <a:avLst/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128C84CB-A7E1-E5E4-0A43-1E69B3CAB1D1}"/>
              </a:ext>
            </a:extLst>
          </p:cNvPr>
          <p:cNvGrpSpPr/>
          <p:nvPr/>
        </p:nvGrpSpPr>
        <p:grpSpPr>
          <a:xfrm>
            <a:off x="12441" y="6330140"/>
            <a:ext cx="12179559" cy="528280"/>
            <a:chOff x="12441" y="6330140"/>
            <a:chExt cx="12179559" cy="528280"/>
          </a:xfrm>
        </p:grpSpPr>
        <p:pic>
          <p:nvPicPr>
            <p:cNvPr id="7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BD81A2AB-3C06-13EE-D8FA-6DF1B4E2D99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441" y="633014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6F9DC171-1A84-F26C-739D-A5FB41FC4CD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65241" y="633014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B8AC926B-4011-1B73-C70D-9727152EC8A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18041" y="633056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F6302694-B599-AC1E-5934-06419C0C3453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-80" r="36735"/>
            <a:stretch/>
          </p:blipFill>
          <p:spPr bwMode="auto">
            <a:xfrm>
              <a:off x="10070841" y="6330140"/>
              <a:ext cx="2121159" cy="5282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F4CAA5A1-9D96-D8DF-4F36-35518EB7D6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800" y="1155089"/>
            <a:ext cx="11582400" cy="5174631"/>
          </a:xfrm>
        </p:spPr>
        <p:txBody>
          <a:bodyPr>
            <a:normAutofit lnSpcReduction="10000"/>
          </a:bodyPr>
          <a:lstStyle/>
          <a:p>
            <a:pPr fontAlgn="base"/>
            <a:r>
              <a:rPr lang="en-GB" i="1" dirty="0"/>
              <a:t>Homework for Year 2  will be daily reading and times table practice </a:t>
            </a:r>
          </a:p>
          <a:p>
            <a:pPr marL="0" indent="0" fontAlgn="base">
              <a:buNone/>
            </a:pPr>
            <a:r>
              <a:rPr lang="en-GB" i="1" dirty="0"/>
              <a:t>(towards the end of Year 2) as well as number bonds.  </a:t>
            </a:r>
          </a:p>
          <a:p>
            <a:pPr fontAlgn="base"/>
            <a:r>
              <a:rPr lang="en-GB" i="1" dirty="0"/>
              <a:t>Research has proved that children that are supported regularly with these aspects of learning feel more confident and secure with accessing learning in the classroom. </a:t>
            </a:r>
            <a:endParaRPr lang="en-GB" dirty="0"/>
          </a:p>
          <a:p>
            <a:pPr fontAlgn="base"/>
            <a:r>
              <a:rPr lang="en-GB" i="1" dirty="0"/>
              <a:t>Other ways to support your child include engaging with the knowledge organisers (these have key questions and vocabulary related to each topic)</a:t>
            </a:r>
            <a:endParaRPr lang="en-GB" dirty="0"/>
          </a:p>
          <a:p>
            <a:pPr fontAlgn="base"/>
            <a:r>
              <a:rPr lang="en-GB" i="1" dirty="0"/>
              <a:t>Spellings will also be sent home once a week, and the children will be informally tested on these the following week. Children learn spellings in different ways - daily, look, cover, write check, works for some;  saying them out loud; writing in different coloured pens; sometimes we will send you a link to a spelling game on the computer.  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7135217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B2967C-1019-3D7B-CEA7-0350C3AD4C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50A0C9-FBDD-3FD0-63F5-35DDFE74DB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St.  John’s passport	</a:t>
            </a:r>
          </a:p>
        </p:txBody>
      </p:sp>
      <p:pic>
        <p:nvPicPr>
          <p:cNvPr id="4" name="Picture 3" descr="A yellow and green cross in a circle with words&#10;&#10;Description automatically generated with low confidence">
            <a:extLst>
              <a:ext uri="{FF2B5EF4-FFF2-40B4-BE49-F238E27FC236}">
                <a16:creationId xmlns:a16="http://schemas.microsoft.com/office/drawing/2014/main" id="{5DAC2098-F9C8-59EA-8BD8-FFF4CD3951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0890" y="123080"/>
            <a:ext cx="1496571" cy="1520955"/>
          </a:xfrm>
          <a:prstGeom prst="rect">
            <a:avLst/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D7D8258B-41A5-C5AA-FC0C-5B01FB4BABC5}"/>
              </a:ext>
            </a:extLst>
          </p:cNvPr>
          <p:cNvGrpSpPr/>
          <p:nvPr/>
        </p:nvGrpSpPr>
        <p:grpSpPr>
          <a:xfrm>
            <a:off x="12441" y="6330140"/>
            <a:ext cx="12179559" cy="528280"/>
            <a:chOff x="12441" y="6330140"/>
            <a:chExt cx="12179559" cy="528280"/>
          </a:xfrm>
        </p:grpSpPr>
        <p:pic>
          <p:nvPicPr>
            <p:cNvPr id="7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B2278CE8-EF72-16B4-397E-8D80C2FED26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441" y="633014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B3CFD021-BE7A-3805-512F-D4CEDA2223A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65241" y="633014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62E93676-BC14-8C25-E4BB-74138D92093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18041" y="633056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777A4932-6003-6D64-B6FA-648595B130E5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-80" r="36735"/>
            <a:stretch/>
          </p:blipFill>
          <p:spPr bwMode="auto">
            <a:xfrm>
              <a:off x="10070841" y="6330140"/>
              <a:ext cx="2121159" cy="5282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59CE0748-C4C1-A070-3FF4-B1B5D4DE502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4500704" y="1825625"/>
            <a:ext cx="3190592" cy="4351338"/>
          </a:xfrm>
          <a:prstGeom prst="rect">
            <a:avLst/>
          </a:prstGeom>
        </p:spPr>
      </p:pic>
      <p:sp>
        <p:nvSpPr>
          <p:cNvPr id="11" name="Text Box 2">
            <a:extLst>
              <a:ext uri="{FF2B5EF4-FFF2-40B4-BE49-F238E27FC236}">
                <a16:creationId xmlns:a16="http://schemas.microsoft.com/office/drawing/2014/main" id="{7A414A0A-EEE2-0185-AD7D-84752D5E8F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09668" y="2737664"/>
            <a:ext cx="3522345" cy="84836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GB" sz="1200" kern="10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This is an A5 booklet with a cardboard front cover.  Similar in size and style to the KS2 reading record books</a:t>
            </a:r>
          </a:p>
        </p:txBody>
      </p:sp>
    </p:spTree>
    <p:extLst>
      <p:ext uri="{BB962C8B-B14F-4D97-AF65-F5344CB8AC3E}">
        <p14:creationId xmlns:p14="http://schemas.microsoft.com/office/powerpoint/2010/main" val="382973047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Isosceles Triangle 18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BB791791-4016-F84B-AA83-CF960D6B002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006851" y="643467"/>
            <a:ext cx="4178298" cy="5571065"/>
          </a:xfrm>
          <a:prstGeom prst="rect">
            <a:avLst/>
          </a:prstGeom>
          <a:ln>
            <a:noFill/>
          </a:ln>
        </p:spPr>
      </p:pic>
      <p:sp>
        <p:nvSpPr>
          <p:cNvPr id="21" name="Isosceles Triangle 20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655416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25982C-A4ED-4631-0DA3-D765C28820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Pick up and drop off information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33AB8C-EB75-126D-2ABC-284A966198C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/>
              <a:t>Gates open from 8:30am</a:t>
            </a:r>
          </a:p>
          <a:p>
            <a:r>
              <a:rPr lang="en-GB" dirty="0"/>
              <a:t>Pupils enter school 8:40am (KS1 entrance – opposite Y2 classroom)</a:t>
            </a:r>
            <a:endParaRPr lang="en-GB" dirty="0">
              <a:cs typeface="Calibri"/>
            </a:endParaRPr>
          </a:p>
          <a:p>
            <a:r>
              <a:rPr lang="en-GB" dirty="0"/>
              <a:t>Register closes at 8:50am</a:t>
            </a:r>
            <a:endParaRPr lang="en-GB" dirty="0">
              <a:cs typeface="Calibri"/>
            </a:endParaRPr>
          </a:p>
          <a:p>
            <a:endParaRPr lang="en-GB" dirty="0"/>
          </a:p>
          <a:p>
            <a:r>
              <a:rPr lang="en-GB" dirty="0"/>
              <a:t>Gates open at 3:00pm</a:t>
            </a:r>
          </a:p>
          <a:p>
            <a:r>
              <a:rPr lang="en-GB" b="1" dirty="0"/>
              <a:t>Pupils let out at 3:15pm</a:t>
            </a:r>
            <a:endParaRPr lang="en-GB" dirty="0"/>
          </a:p>
          <a:p>
            <a:endParaRPr lang="en-GB" dirty="0"/>
          </a:p>
        </p:txBody>
      </p:sp>
      <p:pic>
        <p:nvPicPr>
          <p:cNvPr id="4" name="Picture 3" descr="A yellow and green cross in a circle with words&#10;&#10;Description automatically generated with low confidence">
            <a:extLst>
              <a:ext uri="{FF2B5EF4-FFF2-40B4-BE49-F238E27FC236}">
                <a16:creationId xmlns:a16="http://schemas.microsoft.com/office/drawing/2014/main" id="{B270891A-028F-6574-8DC5-B673F76F55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0890" y="123080"/>
            <a:ext cx="1496571" cy="1520955"/>
          </a:xfrm>
          <a:prstGeom prst="rect">
            <a:avLst/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9BC5A815-50F5-6A36-7A48-B53A18BE6AC8}"/>
              </a:ext>
            </a:extLst>
          </p:cNvPr>
          <p:cNvGrpSpPr/>
          <p:nvPr/>
        </p:nvGrpSpPr>
        <p:grpSpPr>
          <a:xfrm>
            <a:off x="12441" y="6330140"/>
            <a:ext cx="12179559" cy="528280"/>
            <a:chOff x="12441" y="6330140"/>
            <a:chExt cx="12179559" cy="528280"/>
          </a:xfrm>
        </p:grpSpPr>
        <p:pic>
          <p:nvPicPr>
            <p:cNvPr id="7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8746AA9E-A261-542A-9002-0D90F4BC830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441" y="633014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25E07B87-FD77-0A7C-24B6-B4FB5988BD9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65241" y="633014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96014BC1-DEB9-37FA-7C82-AD8F56DBB0D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18041" y="633056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98D18C1D-930F-1C0F-10A7-C1D800BBD62C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-80" r="36735"/>
            <a:stretch/>
          </p:blipFill>
          <p:spPr bwMode="auto">
            <a:xfrm>
              <a:off x="10070841" y="6330140"/>
              <a:ext cx="2121159" cy="5282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34313785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33841B-C69A-1F09-CAF6-5E5C46FB03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1690688"/>
          </a:xfrm>
        </p:spPr>
        <p:txBody>
          <a:bodyPr/>
          <a:lstStyle/>
          <a:p>
            <a:r>
              <a:rPr lang="en-GB" dirty="0">
                <a:ea typeface="Calibri Light"/>
                <a:cs typeface="Calibri Light"/>
              </a:rPr>
              <a:t>Drop in sessions</a:t>
            </a:r>
            <a:endParaRPr lang="en-GB" dirty="0"/>
          </a:p>
        </p:txBody>
      </p:sp>
      <p:graphicFrame>
        <p:nvGraphicFramePr>
          <p:cNvPr id="8" name="Content Placeholder 2">
            <a:extLst>
              <a:ext uri="{FF2B5EF4-FFF2-40B4-BE49-F238E27FC236}">
                <a16:creationId xmlns:a16="http://schemas.microsoft.com/office/drawing/2014/main" id="{741000AE-D65B-BED2-7746-6C1BAADD2FB9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Picture 5" descr="A yellow and green cross in a circle with words&#10;&#10;Description automatically generated with low confidence">
            <a:extLst>
              <a:ext uri="{FF2B5EF4-FFF2-40B4-BE49-F238E27FC236}">
                <a16:creationId xmlns:a16="http://schemas.microsoft.com/office/drawing/2014/main" id="{62847DA4-AE97-D79E-AA8D-423BE03D404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0890" y="123080"/>
            <a:ext cx="1496571" cy="15209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38013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FE41EC-4F60-0975-8E47-51CE2DA932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18472"/>
            <a:ext cx="10515600" cy="1325563"/>
          </a:xfrm>
        </p:spPr>
        <p:txBody>
          <a:bodyPr/>
          <a:lstStyle/>
          <a:p>
            <a:r>
              <a:rPr lang="en-GB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Contact information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AA2D6D-2679-76AB-CAA6-E675A2309F4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Email office who will forward to class teachers</a:t>
            </a:r>
          </a:p>
          <a:p>
            <a:r>
              <a:rPr lang="en-GB" dirty="0"/>
              <a:t>Please be aware that we do not answer during the day as we are teaching</a:t>
            </a:r>
          </a:p>
          <a:p>
            <a:r>
              <a:rPr lang="en-GB" dirty="0"/>
              <a:t>Friday News has all the information about what we have been learning during the week</a:t>
            </a:r>
          </a:p>
          <a:p>
            <a:r>
              <a:rPr lang="en-GB" dirty="0"/>
              <a:t>If it is urgent phone the office 01844 343521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 descr="A yellow and green cross in a circle with words&#10;&#10;Description automatically generated with low confidence">
            <a:extLst>
              <a:ext uri="{FF2B5EF4-FFF2-40B4-BE49-F238E27FC236}">
                <a16:creationId xmlns:a16="http://schemas.microsoft.com/office/drawing/2014/main" id="{64CD0011-5BC0-EF96-2DA2-CA8C5B9709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0890" y="123080"/>
            <a:ext cx="1496571" cy="1520955"/>
          </a:xfrm>
          <a:prstGeom prst="rect">
            <a:avLst/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FDB352C6-5220-2A01-8590-14D115F39594}"/>
              </a:ext>
            </a:extLst>
          </p:cNvPr>
          <p:cNvGrpSpPr/>
          <p:nvPr/>
        </p:nvGrpSpPr>
        <p:grpSpPr>
          <a:xfrm>
            <a:off x="12441" y="6330140"/>
            <a:ext cx="12179559" cy="528280"/>
            <a:chOff x="12441" y="6330140"/>
            <a:chExt cx="12179559" cy="528280"/>
          </a:xfrm>
        </p:grpSpPr>
        <p:pic>
          <p:nvPicPr>
            <p:cNvPr id="7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7ACEEB70-2672-63ED-AA35-D29365532AD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441" y="633014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AB9E5FB5-5F36-D9DB-0CE7-0CF53DD46A6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65241" y="633014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10CDD394-6BFE-5E31-B9FA-502675E251B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18041" y="633056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B4194CF6-8CA5-6D4A-EFF5-8A239EBA2961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-80" r="36735"/>
            <a:stretch/>
          </p:blipFill>
          <p:spPr bwMode="auto">
            <a:xfrm>
              <a:off x="10070841" y="6330140"/>
              <a:ext cx="2121159" cy="5282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07137943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410</TotalTime>
  <Words>769</Words>
  <Application>Microsoft Office PowerPoint</Application>
  <PresentationFormat>Widescreen</PresentationFormat>
  <Paragraphs>72</Paragraphs>
  <Slides>17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Office Theme</vt:lpstr>
      <vt:lpstr>Meet the Teacher – Year 2</vt:lpstr>
      <vt:lpstr>Vision and Values</vt:lpstr>
      <vt:lpstr>Introducing the team</vt:lpstr>
      <vt:lpstr>Settling in</vt:lpstr>
      <vt:lpstr>Timetabling </vt:lpstr>
      <vt:lpstr>How is Year 2 different to Year 1?</vt:lpstr>
      <vt:lpstr>Curriculum</vt:lpstr>
      <vt:lpstr>Expectations</vt:lpstr>
      <vt:lpstr>The importance of reading</vt:lpstr>
      <vt:lpstr>PowerPoint Presentation</vt:lpstr>
      <vt:lpstr>Rewards</vt:lpstr>
      <vt:lpstr>How you can help at home </vt:lpstr>
      <vt:lpstr>St.  John’s passport </vt:lpstr>
      <vt:lpstr>PowerPoint Presentation</vt:lpstr>
      <vt:lpstr>Pick up and drop off information</vt:lpstr>
      <vt:lpstr>Drop in sessions</vt:lpstr>
      <vt:lpstr>Contact information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Meet the Teacher</dc:title>
  <dc:creator>I Newton</dc:creator>
  <cp:lastModifiedBy>N Moulder</cp:lastModifiedBy>
  <cp:revision>290</cp:revision>
  <dcterms:created xsi:type="dcterms:W3CDTF">2023-06-18T19:08:34Z</dcterms:created>
  <dcterms:modified xsi:type="dcterms:W3CDTF">2026-09-11T11:23:35Z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defa4170-0d19-0005-0004-bc88714345d2_Enabled">
    <vt:lpwstr>true</vt:lpwstr>
  </property>
  <property fmtid="{D5CDD505-2E9C-101B-9397-08002B2CF9AE}" pid="3" name="MSIP_Label_defa4170-0d19-0005-0004-bc88714345d2_SetDate">
    <vt:lpwstr>2023-06-18T19:33:20Z</vt:lpwstr>
  </property>
  <property fmtid="{D5CDD505-2E9C-101B-9397-08002B2CF9AE}" pid="4" name="MSIP_Label_defa4170-0d19-0005-0004-bc88714345d2_Method">
    <vt:lpwstr>Standard</vt:lpwstr>
  </property>
  <property fmtid="{D5CDD505-2E9C-101B-9397-08002B2CF9AE}" pid="5" name="MSIP_Label_defa4170-0d19-0005-0004-bc88714345d2_Name">
    <vt:lpwstr>defa4170-0d19-0005-0004-bc88714345d2</vt:lpwstr>
  </property>
  <property fmtid="{D5CDD505-2E9C-101B-9397-08002B2CF9AE}" pid="6" name="MSIP_Label_defa4170-0d19-0005-0004-bc88714345d2_SiteId">
    <vt:lpwstr>c5a5007f-3f84-4671-899e-ff07e7938758</vt:lpwstr>
  </property>
  <property fmtid="{D5CDD505-2E9C-101B-9397-08002B2CF9AE}" pid="7" name="MSIP_Label_defa4170-0d19-0005-0004-bc88714345d2_ActionId">
    <vt:lpwstr>001a6c87-614b-4ccc-bde4-1727eeb8c856</vt:lpwstr>
  </property>
  <property fmtid="{D5CDD505-2E9C-101B-9397-08002B2CF9AE}" pid="8" name="MSIP_Label_defa4170-0d19-0005-0004-bc88714345d2_ContentBits">
    <vt:lpwstr>0</vt:lpwstr>
  </property>
</Properties>
</file>