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8" r:id="rId4"/>
    <p:sldId id="269" r:id="rId5"/>
    <p:sldId id="272" r:id="rId6"/>
    <p:sldId id="266" r:id="rId7"/>
    <p:sldId id="271" r:id="rId8"/>
    <p:sldId id="262" r:id="rId9"/>
    <p:sldId id="263" r:id="rId10"/>
    <p:sldId id="274" r:id="rId11"/>
    <p:sldId id="273" r:id="rId12"/>
    <p:sldId id="264" r:id="rId13"/>
    <p:sldId id="259" r:id="rId14"/>
    <p:sldId id="261" r:id="rId15"/>
    <p:sldId id="260"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96F31-D07E-46C1-A6EE-260590978121}" v="2" dt="2024-02-06T13:16:25.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4334" autoAdjust="0"/>
  </p:normalViewPr>
  <p:slideViewPr>
    <p:cSldViewPr snapToGrid="0">
      <p:cViewPr varScale="1">
        <p:scale>
          <a:sx n="69" d="100"/>
          <a:sy n="69" d="100"/>
        </p:scale>
        <p:origin x="955"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 Newton" userId="59c37b35-290d-42b1-9a7f-592cbe4f08cc" providerId="ADAL" clId="{A3796F31-D07E-46C1-A6EE-260590978121}"/>
    <pc:docChg chg="undo custSel modSld">
      <pc:chgData name="I Newton" userId="59c37b35-290d-42b1-9a7f-592cbe4f08cc" providerId="ADAL" clId="{A3796F31-D07E-46C1-A6EE-260590978121}" dt="2024-02-06T13:16:25.633" v="7"/>
      <pc:docMkLst>
        <pc:docMk/>
      </pc:docMkLst>
      <pc:sldChg chg="addSp delSp modSp mod">
        <pc:chgData name="I Newton" userId="59c37b35-290d-42b1-9a7f-592cbe4f08cc" providerId="ADAL" clId="{A3796F31-D07E-46C1-A6EE-260590978121}" dt="2024-02-06T13:15:03.929" v="2" actId="478"/>
        <pc:sldMkLst>
          <pc:docMk/>
          <pc:sldMk cId="855059802" sldId="256"/>
        </pc:sldMkLst>
        <pc:spChg chg="del mod">
          <ac:chgData name="I Newton" userId="59c37b35-290d-42b1-9a7f-592cbe4f08cc" providerId="ADAL" clId="{A3796F31-D07E-46C1-A6EE-260590978121}" dt="2024-02-06T13:15:00.234" v="1" actId="478"/>
          <ac:spMkLst>
            <pc:docMk/>
            <pc:sldMk cId="855059802" sldId="256"/>
            <ac:spMk id="2" creationId="{EE7A7243-D6F1-4146-9023-2BA85A68DFD6}"/>
          </ac:spMkLst>
        </pc:spChg>
        <pc:spChg chg="add del mod">
          <ac:chgData name="I Newton" userId="59c37b35-290d-42b1-9a7f-592cbe4f08cc" providerId="ADAL" clId="{A3796F31-D07E-46C1-A6EE-260590978121}" dt="2024-02-06T13:15:03.929" v="2" actId="478"/>
          <ac:spMkLst>
            <pc:docMk/>
            <pc:sldMk cId="855059802" sldId="256"/>
            <ac:spMk id="5" creationId="{619DEB89-E153-4CEF-D8B9-6EB979BF203A}"/>
          </ac:spMkLst>
        </pc:spChg>
      </pc:sldChg>
      <pc:sldChg chg="modSp">
        <pc:chgData name="I Newton" userId="59c37b35-290d-42b1-9a7f-592cbe4f08cc" providerId="ADAL" clId="{A3796F31-D07E-46C1-A6EE-260590978121}" dt="2024-02-06T13:16:25.633" v="7"/>
        <pc:sldMkLst>
          <pc:docMk/>
          <pc:sldMk cId="1661540081" sldId="257"/>
        </pc:sldMkLst>
        <pc:spChg chg="mod">
          <ac:chgData name="I Newton" userId="59c37b35-290d-42b1-9a7f-592cbe4f08cc" providerId="ADAL" clId="{A3796F31-D07E-46C1-A6EE-260590978121}" dt="2024-02-06T13:16:25.633" v="7"/>
          <ac:spMkLst>
            <pc:docMk/>
            <pc:sldMk cId="1661540081" sldId="257"/>
            <ac:spMk id="2" creationId="{4D574936-C6E5-4FF1-A5EB-0F4146A49387}"/>
          </ac:spMkLst>
        </pc:spChg>
        <pc:spChg chg="mod">
          <ac:chgData name="I Newton" userId="59c37b35-290d-42b1-9a7f-592cbe4f08cc" providerId="ADAL" clId="{A3796F31-D07E-46C1-A6EE-260590978121}" dt="2024-02-06T13:16:25.633" v="7"/>
          <ac:spMkLst>
            <pc:docMk/>
            <pc:sldMk cId="1661540081" sldId="257"/>
            <ac:spMk id="3" creationId="{1B834AC4-4912-4993-9FC2-1970F8848D07}"/>
          </ac:spMkLst>
        </pc:spChg>
      </pc:sldChg>
      <pc:sldChg chg="modSp mod">
        <pc:chgData name="I Newton" userId="59c37b35-290d-42b1-9a7f-592cbe4f08cc" providerId="ADAL" clId="{A3796F31-D07E-46C1-A6EE-260590978121}" dt="2024-02-06T13:16:25.633" v="7"/>
        <pc:sldMkLst>
          <pc:docMk/>
          <pc:sldMk cId="2402177776" sldId="258"/>
        </pc:sldMkLst>
        <pc:spChg chg="mod">
          <ac:chgData name="I Newton" userId="59c37b35-290d-42b1-9a7f-592cbe4f08cc" providerId="ADAL" clId="{A3796F31-D07E-46C1-A6EE-260590978121}" dt="2024-02-06T13:16:25.633" v="7"/>
          <ac:spMkLst>
            <pc:docMk/>
            <pc:sldMk cId="2402177776" sldId="258"/>
            <ac:spMk id="2" creationId="{19782874-56C9-4C5E-9D07-7CEC3C5C3B3C}"/>
          </ac:spMkLst>
        </pc:spChg>
        <pc:spChg chg="mod">
          <ac:chgData name="I Newton" userId="59c37b35-290d-42b1-9a7f-592cbe4f08cc" providerId="ADAL" clId="{A3796F31-D07E-46C1-A6EE-260590978121}" dt="2024-02-06T13:16:25.633" v="7"/>
          <ac:spMkLst>
            <pc:docMk/>
            <pc:sldMk cId="2402177776" sldId="258"/>
            <ac:spMk id="3" creationId="{0CB6A591-7C91-4032-BA01-BEDA41A4E0B1}"/>
          </ac:spMkLst>
        </pc:spChg>
      </pc:sldChg>
      <pc:sldChg chg="modSp mod">
        <pc:chgData name="I Newton" userId="59c37b35-290d-42b1-9a7f-592cbe4f08cc" providerId="ADAL" clId="{A3796F31-D07E-46C1-A6EE-260590978121}" dt="2024-02-06T13:16:25.633" v="7"/>
        <pc:sldMkLst>
          <pc:docMk/>
          <pc:sldMk cId="2774791484" sldId="259"/>
        </pc:sldMkLst>
        <pc:spChg chg="mod">
          <ac:chgData name="I Newton" userId="59c37b35-290d-42b1-9a7f-592cbe4f08cc" providerId="ADAL" clId="{A3796F31-D07E-46C1-A6EE-260590978121}" dt="2024-02-06T13:16:25.633" v="7"/>
          <ac:spMkLst>
            <pc:docMk/>
            <pc:sldMk cId="2774791484" sldId="259"/>
            <ac:spMk id="2" creationId="{EB90C21C-FBE0-411D-9551-3A0143C7A559}"/>
          </ac:spMkLst>
        </pc:spChg>
        <pc:spChg chg="mod">
          <ac:chgData name="I Newton" userId="59c37b35-290d-42b1-9a7f-592cbe4f08cc" providerId="ADAL" clId="{A3796F31-D07E-46C1-A6EE-260590978121}" dt="2024-02-06T13:16:25.633" v="7"/>
          <ac:spMkLst>
            <pc:docMk/>
            <pc:sldMk cId="2774791484" sldId="259"/>
            <ac:spMk id="3" creationId="{59D845B9-EB6A-4200-9C1F-5E609CA48BF4}"/>
          </ac:spMkLst>
        </pc:spChg>
      </pc:sldChg>
      <pc:sldChg chg="modSp">
        <pc:chgData name="I Newton" userId="59c37b35-290d-42b1-9a7f-592cbe4f08cc" providerId="ADAL" clId="{A3796F31-D07E-46C1-A6EE-260590978121}" dt="2024-02-06T13:16:25.633" v="7"/>
        <pc:sldMkLst>
          <pc:docMk/>
          <pc:sldMk cId="874385602" sldId="260"/>
        </pc:sldMkLst>
        <pc:spChg chg="mod">
          <ac:chgData name="I Newton" userId="59c37b35-290d-42b1-9a7f-592cbe4f08cc" providerId="ADAL" clId="{A3796F31-D07E-46C1-A6EE-260590978121}" dt="2024-02-06T13:16:25.633" v="7"/>
          <ac:spMkLst>
            <pc:docMk/>
            <pc:sldMk cId="874385602" sldId="260"/>
            <ac:spMk id="2" creationId="{1C557A4E-2205-4205-ACB7-289614049C40}"/>
          </ac:spMkLst>
        </pc:spChg>
        <pc:spChg chg="mod">
          <ac:chgData name="I Newton" userId="59c37b35-290d-42b1-9a7f-592cbe4f08cc" providerId="ADAL" clId="{A3796F31-D07E-46C1-A6EE-260590978121}" dt="2024-02-06T13:16:25.633" v="7"/>
          <ac:spMkLst>
            <pc:docMk/>
            <pc:sldMk cId="874385602" sldId="260"/>
            <ac:spMk id="3" creationId="{9FEBE489-0727-4E07-8331-2BCA57066A1E}"/>
          </ac:spMkLst>
        </pc:spChg>
      </pc:sldChg>
      <pc:sldChg chg="modSp">
        <pc:chgData name="I Newton" userId="59c37b35-290d-42b1-9a7f-592cbe4f08cc" providerId="ADAL" clId="{A3796F31-D07E-46C1-A6EE-260590978121}" dt="2024-02-06T13:16:25.633" v="7"/>
        <pc:sldMkLst>
          <pc:docMk/>
          <pc:sldMk cId="3654870366" sldId="261"/>
        </pc:sldMkLst>
        <pc:spChg chg="mod">
          <ac:chgData name="I Newton" userId="59c37b35-290d-42b1-9a7f-592cbe4f08cc" providerId="ADAL" clId="{A3796F31-D07E-46C1-A6EE-260590978121}" dt="2024-02-06T13:16:25.633" v="7"/>
          <ac:spMkLst>
            <pc:docMk/>
            <pc:sldMk cId="3654870366" sldId="261"/>
            <ac:spMk id="2" creationId="{04E0C9E0-CFB5-449E-894A-D4AB94ACFD25}"/>
          </ac:spMkLst>
        </pc:spChg>
        <pc:spChg chg="mod">
          <ac:chgData name="I Newton" userId="59c37b35-290d-42b1-9a7f-592cbe4f08cc" providerId="ADAL" clId="{A3796F31-D07E-46C1-A6EE-260590978121}" dt="2024-02-06T13:16:25.633" v="7"/>
          <ac:spMkLst>
            <pc:docMk/>
            <pc:sldMk cId="3654870366" sldId="261"/>
            <ac:spMk id="3" creationId="{4E91940C-F0A1-4810-A85C-B4C0D5AD5C99}"/>
          </ac:spMkLst>
        </pc:spChg>
      </pc:sldChg>
      <pc:sldChg chg="modSp">
        <pc:chgData name="I Newton" userId="59c37b35-290d-42b1-9a7f-592cbe4f08cc" providerId="ADAL" clId="{A3796F31-D07E-46C1-A6EE-260590978121}" dt="2024-02-06T13:16:25.633" v="7"/>
        <pc:sldMkLst>
          <pc:docMk/>
          <pc:sldMk cId="1870338144" sldId="263"/>
        </pc:sldMkLst>
        <pc:spChg chg="mod">
          <ac:chgData name="I Newton" userId="59c37b35-290d-42b1-9a7f-592cbe4f08cc" providerId="ADAL" clId="{A3796F31-D07E-46C1-A6EE-260590978121}" dt="2024-02-06T13:16:25.633" v="7"/>
          <ac:spMkLst>
            <pc:docMk/>
            <pc:sldMk cId="1870338144" sldId="263"/>
            <ac:spMk id="2" creationId="{69A3C911-D8EC-4FEA-B97B-F487B93FCF99}"/>
          </ac:spMkLst>
        </pc:spChg>
      </pc:sldChg>
      <pc:sldChg chg="modSp">
        <pc:chgData name="I Newton" userId="59c37b35-290d-42b1-9a7f-592cbe4f08cc" providerId="ADAL" clId="{A3796F31-D07E-46C1-A6EE-260590978121}" dt="2024-02-06T13:16:25.633" v="7"/>
        <pc:sldMkLst>
          <pc:docMk/>
          <pc:sldMk cId="1770056157" sldId="264"/>
        </pc:sldMkLst>
        <pc:spChg chg="mod">
          <ac:chgData name="I Newton" userId="59c37b35-290d-42b1-9a7f-592cbe4f08cc" providerId="ADAL" clId="{A3796F31-D07E-46C1-A6EE-260590978121}" dt="2024-02-06T13:16:25.633" v="7"/>
          <ac:spMkLst>
            <pc:docMk/>
            <pc:sldMk cId="1770056157" sldId="264"/>
            <ac:spMk id="2" creationId="{B31A928C-140F-4278-9858-762F113F1686}"/>
          </ac:spMkLst>
        </pc:spChg>
      </pc:sldChg>
      <pc:sldChg chg="modSp">
        <pc:chgData name="I Newton" userId="59c37b35-290d-42b1-9a7f-592cbe4f08cc" providerId="ADAL" clId="{A3796F31-D07E-46C1-A6EE-260590978121}" dt="2024-02-06T13:16:25.633" v="7"/>
        <pc:sldMkLst>
          <pc:docMk/>
          <pc:sldMk cId="3594276034" sldId="266"/>
        </pc:sldMkLst>
        <pc:spChg chg="mod">
          <ac:chgData name="I Newton" userId="59c37b35-290d-42b1-9a7f-592cbe4f08cc" providerId="ADAL" clId="{A3796F31-D07E-46C1-A6EE-260590978121}" dt="2024-02-06T13:16:25.633" v="7"/>
          <ac:spMkLst>
            <pc:docMk/>
            <pc:sldMk cId="3594276034" sldId="266"/>
            <ac:spMk id="2" creationId="{264C9413-91CC-4E80-B65F-EF17ABAB2A6F}"/>
          </ac:spMkLst>
        </pc:spChg>
      </pc:sldChg>
      <pc:sldChg chg="modSp">
        <pc:chgData name="I Newton" userId="59c37b35-290d-42b1-9a7f-592cbe4f08cc" providerId="ADAL" clId="{A3796F31-D07E-46C1-A6EE-260590978121}" dt="2024-02-06T13:16:25.633" v="7"/>
        <pc:sldMkLst>
          <pc:docMk/>
          <pc:sldMk cId="3333945847" sldId="271"/>
        </pc:sldMkLst>
        <pc:spChg chg="mod">
          <ac:chgData name="I Newton" userId="59c37b35-290d-42b1-9a7f-592cbe4f08cc" providerId="ADAL" clId="{A3796F31-D07E-46C1-A6EE-260590978121}" dt="2024-02-06T13:16:25.633" v="7"/>
          <ac:spMkLst>
            <pc:docMk/>
            <pc:sldMk cId="3333945847" sldId="271"/>
            <ac:spMk id="2" creationId="{14978A30-C740-4008-B90B-3C0FDAE66DEB}"/>
          </ac:spMkLst>
        </pc:spChg>
        <pc:spChg chg="mod">
          <ac:chgData name="I Newton" userId="59c37b35-290d-42b1-9a7f-592cbe4f08cc" providerId="ADAL" clId="{A3796F31-D07E-46C1-A6EE-260590978121}" dt="2024-02-06T13:16:25.633" v="7"/>
          <ac:spMkLst>
            <pc:docMk/>
            <pc:sldMk cId="3333945847" sldId="271"/>
            <ac:spMk id="3" creationId="{4625D295-3CC4-4E63-A65C-EA48ED5A2ECA}"/>
          </ac:spMkLst>
        </pc:spChg>
      </pc:sldChg>
      <pc:sldChg chg="modSp">
        <pc:chgData name="I Newton" userId="59c37b35-290d-42b1-9a7f-592cbe4f08cc" providerId="ADAL" clId="{A3796F31-D07E-46C1-A6EE-260590978121}" dt="2024-02-06T13:16:25.633" v="7"/>
        <pc:sldMkLst>
          <pc:docMk/>
          <pc:sldMk cId="2774850489" sldId="272"/>
        </pc:sldMkLst>
        <pc:spChg chg="mod">
          <ac:chgData name="I Newton" userId="59c37b35-290d-42b1-9a7f-592cbe4f08cc" providerId="ADAL" clId="{A3796F31-D07E-46C1-A6EE-260590978121}" dt="2024-02-06T13:16:25.633" v="7"/>
          <ac:spMkLst>
            <pc:docMk/>
            <pc:sldMk cId="2774850489" sldId="272"/>
            <ac:spMk id="3" creationId="{CAA1E704-446C-47A8-9B1C-047E8F580E3F}"/>
          </ac:spMkLst>
        </pc:spChg>
      </pc:sldChg>
      <pc:sldChg chg="modSp">
        <pc:chgData name="I Newton" userId="59c37b35-290d-42b1-9a7f-592cbe4f08cc" providerId="ADAL" clId="{A3796F31-D07E-46C1-A6EE-260590978121}" dt="2024-02-06T13:16:25.633" v="7"/>
        <pc:sldMkLst>
          <pc:docMk/>
          <pc:sldMk cId="739567164" sldId="274"/>
        </pc:sldMkLst>
        <pc:spChg chg="mod">
          <ac:chgData name="I Newton" userId="59c37b35-290d-42b1-9a7f-592cbe4f08cc" providerId="ADAL" clId="{A3796F31-D07E-46C1-A6EE-260590978121}" dt="2024-02-06T13:16:25.633" v="7"/>
          <ac:spMkLst>
            <pc:docMk/>
            <pc:sldMk cId="739567164" sldId="274"/>
            <ac:spMk id="2" creationId="{14978A30-C740-4008-B90B-3C0FDAE66D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E080D-6AF8-4987-AEAA-F953D2D41295}"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6F0F6-2202-4698-9B95-3CD6D871771A}" type="slidenum">
              <a:rPr lang="en-GB" smtClean="0"/>
              <a:t>‹#›</a:t>
            </a:fld>
            <a:endParaRPr lang="en-GB"/>
          </a:p>
        </p:txBody>
      </p:sp>
    </p:spTree>
    <p:extLst>
      <p:ext uri="{BB962C8B-B14F-4D97-AF65-F5344CB8AC3E}">
        <p14:creationId xmlns:p14="http://schemas.microsoft.com/office/powerpoint/2010/main" val="262291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dventurekidsplaycare.com/our-story/#:~:text=Dana%20Oliver%2C%20a%20single%20mother,moms%2C%20once%20struggled%20to%20fin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reenabpatel.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ttps/www.childnet.com/resources/family-agreementchildnet.com/resources/family-agree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r>
              <a:rPr lang="en-GB" dirty="0"/>
              <a:t>Safer internet day is marked every year in school.  It brings to the forefront the importance of staying safe when online</a:t>
            </a:r>
          </a:p>
          <a:p>
            <a:r>
              <a:rPr lang="en-GB" dirty="0"/>
              <a:t>Whole school assembly today talking about changes that can occur when using devices and what to do</a:t>
            </a:r>
          </a:p>
          <a:p>
            <a:r>
              <a:rPr lang="en-GB" dirty="0"/>
              <a:t>In school we want to ensure children know the fundamentals of staying safe online, how they should be using computers and the internet safely and responsibly and know what to do if they don’t feel safe when online.</a:t>
            </a:r>
          </a:p>
          <a:p>
            <a:r>
              <a:rPr lang="en-GB" dirty="0"/>
              <a:t>Each computing lesson classes will discuss something related to e safety before or during their lesson </a:t>
            </a:r>
            <a:r>
              <a:rPr lang="en-GB" dirty="0" err="1"/>
              <a:t>e.g</a:t>
            </a:r>
            <a:r>
              <a:rPr lang="en-GB" dirty="0"/>
              <a:t> they may discuss a scenario</a:t>
            </a:r>
          </a:p>
        </p:txBody>
      </p:sp>
      <p:sp>
        <p:nvSpPr>
          <p:cNvPr id="4" name="Slide Number Placeholder 3"/>
          <p:cNvSpPr>
            <a:spLocks noGrp="1"/>
          </p:cNvSpPr>
          <p:nvPr>
            <p:ph type="sldNum" sz="quarter" idx="5"/>
          </p:nvPr>
        </p:nvSpPr>
        <p:spPr/>
        <p:txBody>
          <a:bodyPr/>
          <a:lstStyle/>
          <a:p>
            <a:fld id="{1296F0F6-2202-4698-9B95-3CD6D871771A}" type="slidenum">
              <a:rPr lang="en-GB" smtClean="0"/>
              <a:t>1</a:t>
            </a:fld>
            <a:endParaRPr lang="en-GB"/>
          </a:p>
        </p:txBody>
      </p:sp>
    </p:spTree>
    <p:extLst>
      <p:ext uri="{BB962C8B-B14F-4D97-AF65-F5344CB8AC3E}">
        <p14:creationId xmlns:p14="http://schemas.microsoft.com/office/powerpoint/2010/main" val="52443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Parental controls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https://www.internetmatters.org/parental-controls/smartphones-and-other-devices/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password protect app downloads on smartphones – You won’t want children being able to download apps freely without your eyes on what it is. Whether its got in app purchases. Also for the memory of the phone. It will also allow for conversations before an app is downloaded.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Web trackers - </a:t>
            </a:r>
            <a:r>
              <a:rPr lang="en-GB" sz="1200" b="0" i="0" kern="1200" dirty="0">
                <a:solidFill>
                  <a:schemeClr val="tx1"/>
                </a:solidFill>
                <a:effectLst/>
                <a:latin typeface="+mn-lt"/>
                <a:ea typeface="+mn-ea"/>
                <a:cs typeface="+mn-cs"/>
              </a:rPr>
              <a:t>“Apps like Google Family Link, </a:t>
            </a:r>
            <a:r>
              <a:rPr lang="en-GB" sz="1200" b="0" i="0" kern="1200" dirty="0" err="1">
                <a:solidFill>
                  <a:schemeClr val="tx1"/>
                </a:solidFill>
                <a:effectLst/>
                <a:latin typeface="+mn-lt"/>
                <a:ea typeface="+mn-ea"/>
                <a:cs typeface="+mn-cs"/>
              </a:rPr>
              <a:t>FamilyTime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Qustodio</a:t>
            </a:r>
            <a:r>
              <a:rPr lang="en-GB" sz="1200" b="0" i="0" kern="1200" dirty="0">
                <a:solidFill>
                  <a:schemeClr val="tx1"/>
                </a:solidFill>
                <a:effectLst/>
                <a:latin typeface="+mn-lt"/>
                <a:ea typeface="+mn-ea"/>
                <a:cs typeface="+mn-cs"/>
              </a:rPr>
              <a:t>, ESET Parental Control, </a:t>
            </a:r>
            <a:r>
              <a:rPr lang="en-GB" sz="1200" b="0" i="0" kern="1200" dirty="0" err="1">
                <a:solidFill>
                  <a:schemeClr val="tx1"/>
                </a:solidFill>
                <a:effectLst/>
                <a:latin typeface="+mn-lt"/>
                <a:ea typeface="+mn-ea"/>
                <a:cs typeface="+mn-cs"/>
              </a:rPr>
              <a:t>WebWatcher</a:t>
            </a:r>
            <a:r>
              <a:rPr lang="en-GB" sz="1200" b="0" i="0" kern="1200" dirty="0">
                <a:solidFill>
                  <a:schemeClr val="tx1"/>
                </a:solidFill>
                <a:effectLst/>
                <a:latin typeface="+mn-lt"/>
                <a:ea typeface="+mn-ea"/>
                <a:cs typeface="+mn-cs"/>
              </a:rPr>
              <a:t>, and more are all great options to monitor what your kid is up to on the phone,” adds Dana Oliver, president and founder of </a:t>
            </a:r>
            <a:r>
              <a:rPr lang="en-GB" sz="1200" b="0" i="0" kern="1200" dirty="0">
                <a:solidFill>
                  <a:schemeClr val="tx1"/>
                </a:solidFill>
                <a:effectLst/>
                <a:latin typeface="+mn-lt"/>
                <a:ea typeface="+mn-ea"/>
                <a:cs typeface="+mn-cs"/>
                <a:hlinkClick r:id="rId3"/>
              </a:rPr>
              <a:t>Adventure Kids </a:t>
            </a:r>
            <a:r>
              <a:rPr lang="en-GB" sz="1200" b="0" i="0" kern="1200" dirty="0" err="1">
                <a:solidFill>
                  <a:schemeClr val="tx1"/>
                </a:solidFill>
                <a:effectLst/>
                <a:latin typeface="+mn-lt"/>
                <a:ea typeface="+mn-ea"/>
                <a:cs typeface="+mn-cs"/>
                <a:hlinkClick r:id="rId3"/>
              </a:rPr>
              <a:t>Playcare</a:t>
            </a:r>
            <a:r>
              <a:rPr lang="en-GB"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Locational trackers - “Life 360 is one of the apps that many college students use to keep track of each other and their friends. Coming up with a family ‘circle’ where everyone can see each other is a great way to practice honesty, transparency, and safety. Emphasizing that it’s not your child whom you don’t trust, but other strangers in the world, will prevent your teenager from feeling belittled or infantilized, and will make them more willing to share their locations with you.”</a:t>
            </a:r>
          </a:p>
          <a:p>
            <a:r>
              <a:rPr lang="en-GB" sz="1200" b="0" i="0" kern="1200" dirty="0">
                <a:solidFill>
                  <a:schemeClr val="tx1"/>
                </a:solidFill>
                <a:effectLst/>
                <a:latin typeface="+mn-lt"/>
                <a:ea typeface="+mn-ea"/>
                <a:cs typeface="+mn-cs"/>
              </a:rPr>
              <a:t>“Find My iPhone and Life 360 are my go to,” says </a:t>
            </a:r>
            <a:r>
              <a:rPr lang="en-GB" sz="1200" b="0" i="0" kern="1200" dirty="0">
                <a:solidFill>
                  <a:schemeClr val="tx1"/>
                </a:solidFill>
                <a:effectLst/>
                <a:latin typeface="+mn-lt"/>
                <a:ea typeface="+mn-ea"/>
                <a:cs typeface="+mn-cs"/>
                <a:hlinkClick r:id="rId4"/>
              </a:rPr>
              <a:t>Reena B. Patel</a:t>
            </a:r>
            <a:r>
              <a:rPr lang="en-GB" sz="1200" b="0" i="0" kern="1200" dirty="0">
                <a:solidFill>
                  <a:schemeClr val="tx1"/>
                </a:solidFill>
                <a:effectLst/>
                <a:latin typeface="+mn-lt"/>
                <a:ea typeface="+mn-ea"/>
                <a:cs typeface="+mn-cs"/>
              </a:rPr>
              <a:t>, parenting expert and licensed Educational Board certified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analyst. “Yes, even for older children. Make it a family rule that every member, even parents, can be tracked for safety purposes. Do discuss this rule with the family and how safety plays a role. Parents of young adults can know where their child is, but should allow for autonomy and not question where they are. This will help maintain your ability to track.”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296F0F6-2202-4698-9B95-3CD6D871771A}" type="slidenum">
              <a:rPr lang="en-GB" smtClean="0"/>
              <a:t>14</a:t>
            </a:fld>
            <a:endParaRPr lang="en-GB"/>
          </a:p>
        </p:txBody>
      </p:sp>
    </p:spTree>
    <p:extLst>
      <p:ext uri="{BB962C8B-B14F-4D97-AF65-F5344CB8AC3E}">
        <p14:creationId xmlns:p14="http://schemas.microsoft.com/office/powerpoint/2010/main" val="248714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There are so many areas of online safety that can be discussed.  The most important thing we can do as parents is establish, open and honest conversations about devices and the internet.  </a:t>
            </a:r>
          </a:p>
          <a:p>
            <a:endParaRPr lang="en-GB" b="1" dirty="0"/>
          </a:p>
          <a:p>
            <a:r>
              <a:rPr lang="en-GB" b="1" dirty="0"/>
              <a:t>Talk with your child about responsible use of their  device</a:t>
            </a:r>
          </a:p>
          <a:p>
            <a:r>
              <a:rPr lang="en-GB" dirty="0"/>
              <a:t>Discuss what is okay and not okay to use their device for. Talk about time limits and expectations of where the device can and cannot be used, this could include things like the phone being charged outside their bedroom overnight.</a:t>
            </a:r>
          </a:p>
          <a:p>
            <a:r>
              <a:rPr lang="en-GB" b="1" dirty="0"/>
              <a:t>Discuss what to do if something upsetting or worrying happens</a:t>
            </a:r>
          </a:p>
          <a:p>
            <a:r>
              <a:rPr lang="en-GB" dirty="0"/>
              <a:t>Give them the strategies they need in case something concerning happens whilst they are using their device. This could be to lock the screen and tell an adult, to make a report to the platform they are using, or to block the user.</a:t>
            </a:r>
          </a:p>
          <a:p>
            <a:r>
              <a:rPr lang="en-GB" b="1" dirty="0"/>
              <a:t>Explore parental controls</a:t>
            </a:r>
          </a:p>
          <a:p>
            <a:r>
              <a:rPr lang="en-GB" dirty="0"/>
              <a:t>Take a look at the controls available both on the phone itself and on your home Wi-Fi. Talk these through with your child too. Parental controls are a helpful tool, but an open conversation with your child is the most important thing.</a:t>
            </a:r>
          </a:p>
          <a:p>
            <a:r>
              <a:rPr lang="en-GB" b="1" dirty="0"/>
              <a:t>Discuss about privacy of their phone </a:t>
            </a:r>
            <a:r>
              <a:rPr lang="en-GB" b="0" dirty="0"/>
              <a:t>A phone number is a very personal thing. Once its given out there is no control over it any more. A conversation about how freely this is handed out and to who it really important.</a:t>
            </a:r>
            <a:endParaRPr lang="en-GB" b="1" dirty="0"/>
          </a:p>
          <a:p>
            <a:endParaRPr lang="en-GB" dirty="0"/>
          </a:p>
        </p:txBody>
      </p:sp>
      <p:sp>
        <p:nvSpPr>
          <p:cNvPr id="4" name="Slide Number Placeholder 3"/>
          <p:cNvSpPr>
            <a:spLocks noGrp="1"/>
          </p:cNvSpPr>
          <p:nvPr>
            <p:ph type="sldNum" sz="quarter" idx="5"/>
          </p:nvPr>
        </p:nvSpPr>
        <p:spPr/>
        <p:txBody>
          <a:bodyPr/>
          <a:lstStyle/>
          <a:p>
            <a:fld id="{1296F0F6-2202-4698-9B95-3CD6D871771A}" type="slidenum">
              <a:rPr lang="en-GB" smtClean="0"/>
              <a:t>15</a:t>
            </a:fld>
            <a:endParaRPr lang="en-GB"/>
          </a:p>
        </p:txBody>
      </p:sp>
    </p:spTree>
    <p:extLst>
      <p:ext uri="{BB962C8B-B14F-4D97-AF65-F5344CB8AC3E}">
        <p14:creationId xmlns:p14="http://schemas.microsoft.com/office/powerpoint/2010/main" val="339251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a:t>
            </a:r>
          </a:p>
          <a:p>
            <a:endParaRPr lang="en-GB" dirty="0"/>
          </a:p>
          <a:p>
            <a:r>
              <a:rPr lang="en-GB" dirty="0"/>
              <a:t>Links to many useful guides/advice etc.</a:t>
            </a:r>
          </a:p>
          <a:p>
            <a:endParaRPr lang="en-GB" dirty="0"/>
          </a:p>
          <a:p>
            <a:r>
              <a:rPr lang="en-GB" dirty="0"/>
              <a:t>We as a school are here to support so do please reach out if you feel you are struggling with something relating to online safety.</a:t>
            </a:r>
          </a:p>
        </p:txBody>
      </p:sp>
      <p:sp>
        <p:nvSpPr>
          <p:cNvPr id="4" name="Slide Number Placeholder 3"/>
          <p:cNvSpPr>
            <a:spLocks noGrp="1"/>
          </p:cNvSpPr>
          <p:nvPr>
            <p:ph type="sldNum" sz="quarter" idx="5"/>
          </p:nvPr>
        </p:nvSpPr>
        <p:spPr/>
        <p:txBody>
          <a:bodyPr/>
          <a:lstStyle/>
          <a:p>
            <a:fld id="{1296F0F6-2202-4698-9B95-3CD6D871771A}" type="slidenum">
              <a:rPr lang="en-GB" smtClean="0"/>
              <a:t>16</a:t>
            </a:fld>
            <a:endParaRPr lang="en-GB"/>
          </a:p>
        </p:txBody>
      </p:sp>
    </p:spTree>
    <p:extLst>
      <p:ext uri="{BB962C8B-B14F-4D97-AF65-F5344CB8AC3E}">
        <p14:creationId xmlns:p14="http://schemas.microsoft.com/office/powerpoint/2010/main" val="111748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96F0F6-2202-4698-9B95-3CD6D871771A}" type="slidenum">
              <a:rPr lang="en-GB" smtClean="0"/>
              <a:t>2</a:t>
            </a:fld>
            <a:endParaRPr lang="en-GB"/>
          </a:p>
        </p:txBody>
      </p:sp>
    </p:spTree>
    <p:extLst>
      <p:ext uri="{BB962C8B-B14F-4D97-AF65-F5344CB8AC3E}">
        <p14:creationId xmlns:p14="http://schemas.microsoft.com/office/powerpoint/2010/main" val="174227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https://www.ofcom.org.uk/__data/assets/pdf_file/0027/255852/childrens-media-use-and-attitudes-report-2023.pdf</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many young people a mobile device is slowly becoming the norm, and is paramount that parents understand how mobile devices should be used and how to manage using the device </a:t>
            </a:r>
          </a:p>
          <a:p>
            <a:endParaRPr lang="en-GB" dirty="0"/>
          </a:p>
        </p:txBody>
      </p:sp>
      <p:sp>
        <p:nvSpPr>
          <p:cNvPr id="4" name="Slide Number Placeholder 3"/>
          <p:cNvSpPr>
            <a:spLocks noGrp="1"/>
          </p:cNvSpPr>
          <p:nvPr>
            <p:ph type="sldNum" sz="quarter" idx="5"/>
          </p:nvPr>
        </p:nvSpPr>
        <p:spPr/>
        <p:txBody>
          <a:bodyPr/>
          <a:lstStyle/>
          <a:p>
            <a:fld id="{1296F0F6-2202-4698-9B95-3CD6D871771A}" type="slidenum">
              <a:rPr lang="en-GB" smtClean="0"/>
              <a:t>3</a:t>
            </a:fld>
            <a:endParaRPr lang="en-GB"/>
          </a:p>
        </p:txBody>
      </p:sp>
    </p:spTree>
    <p:extLst>
      <p:ext uri="{BB962C8B-B14F-4D97-AF65-F5344CB8AC3E}">
        <p14:creationId xmlns:p14="http://schemas.microsoft.com/office/powerpoint/2010/main" val="241142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gauge some peoples level of confidence with regard to children using internet safely.  What is it you feel you need the most support with?</a:t>
            </a:r>
          </a:p>
        </p:txBody>
      </p:sp>
      <p:sp>
        <p:nvSpPr>
          <p:cNvPr id="4" name="Slide Number Placeholder 3"/>
          <p:cNvSpPr>
            <a:spLocks noGrp="1"/>
          </p:cNvSpPr>
          <p:nvPr>
            <p:ph type="sldNum" sz="quarter" idx="5"/>
          </p:nvPr>
        </p:nvSpPr>
        <p:spPr/>
        <p:txBody>
          <a:bodyPr/>
          <a:lstStyle/>
          <a:p>
            <a:fld id="{1296F0F6-2202-4698-9B95-3CD6D871771A}" type="slidenum">
              <a:rPr lang="en-GB" smtClean="0"/>
              <a:t>5</a:t>
            </a:fld>
            <a:endParaRPr lang="en-GB"/>
          </a:p>
        </p:txBody>
      </p:sp>
    </p:spTree>
    <p:extLst>
      <p:ext uri="{BB962C8B-B14F-4D97-AF65-F5344CB8AC3E}">
        <p14:creationId xmlns:p14="http://schemas.microsoft.com/office/powerpoint/2010/main" val="53468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https://www.internetmatters.org/hub/research/childrens-wellbeing-in-a-digital-world-index-report-2024/#full-report </a:t>
            </a:r>
          </a:p>
          <a:p>
            <a:endParaRPr lang="en-GB" dirty="0"/>
          </a:p>
          <a:p>
            <a:r>
              <a:rPr lang="en-GB" dirty="0"/>
              <a:t>So many positives for children using the internet, however more people concerned with screen time etc, which is why it is so important to set clear ground rules with a device and  have open conversations about what the device is being used for</a:t>
            </a:r>
          </a:p>
        </p:txBody>
      </p:sp>
      <p:sp>
        <p:nvSpPr>
          <p:cNvPr id="4" name="Slide Number Placeholder 3"/>
          <p:cNvSpPr>
            <a:spLocks noGrp="1"/>
          </p:cNvSpPr>
          <p:nvPr>
            <p:ph type="sldNum" sz="quarter" idx="5"/>
          </p:nvPr>
        </p:nvSpPr>
        <p:spPr/>
        <p:txBody>
          <a:bodyPr/>
          <a:lstStyle/>
          <a:p>
            <a:fld id="{1296F0F6-2202-4698-9B95-3CD6D871771A}" type="slidenum">
              <a:rPr lang="en-GB" smtClean="0"/>
              <a:t>6</a:t>
            </a:fld>
            <a:endParaRPr lang="en-GB"/>
          </a:p>
        </p:txBody>
      </p:sp>
    </p:spTree>
    <p:extLst>
      <p:ext uri="{BB962C8B-B14F-4D97-AF65-F5344CB8AC3E}">
        <p14:creationId xmlns:p14="http://schemas.microsoft.com/office/powerpoint/2010/main" val="193324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Risks: </a:t>
            </a:r>
            <a:r>
              <a:rPr kumimoji="0" lang="en-US" altLang="en-US" sz="1200" b="0" i="0" u="none" strike="noStrike" cap="none" normalizeH="0" baseline="0" dirty="0">
                <a:ln>
                  <a:noFill/>
                </a:ln>
                <a:solidFill>
                  <a:schemeClr val="tx1"/>
                </a:solidFill>
                <a:effectLst/>
                <a:latin typeface="var(--paragraph-font-family,var(--primary-font-family))"/>
              </a:rPr>
              <a:t>Many of the risks depend on how a device is being used. There are some key concerns people have about children using phones in particular:</a:t>
            </a:r>
            <a:endParaRPr kumimoji="0" lang="en-US" altLang="en-US" sz="1200" b="0" i="0" u="none" strike="noStrike" cap="none" normalizeH="0" baseline="0" dirty="0">
              <a:ln>
                <a:noFill/>
              </a:ln>
              <a:solidFill>
                <a:schemeClr val="tx1"/>
              </a:solidFill>
              <a:effectLst/>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Positives: </a:t>
            </a:r>
            <a:r>
              <a:rPr lang="en-GB" b="0" i="0" dirty="0">
                <a:solidFill>
                  <a:srgbClr val="141414"/>
                </a:solidFill>
                <a:effectLst/>
                <a:latin typeface="var(--paragraph-font-family,var(--primary-font-family))"/>
              </a:rPr>
              <a:t>Phones give young people a way to keep in touch with their friends and families, look up information and enjoy games and social media. </a:t>
            </a:r>
          </a:p>
          <a:p>
            <a:endParaRPr lang="en-GB" dirty="0"/>
          </a:p>
        </p:txBody>
      </p:sp>
      <p:sp>
        <p:nvSpPr>
          <p:cNvPr id="4" name="Slide Number Placeholder 3"/>
          <p:cNvSpPr>
            <a:spLocks noGrp="1"/>
          </p:cNvSpPr>
          <p:nvPr>
            <p:ph type="sldNum" sz="quarter" idx="5"/>
          </p:nvPr>
        </p:nvSpPr>
        <p:spPr/>
        <p:txBody>
          <a:bodyPr/>
          <a:lstStyle/>
          <a:p>
            <a:fld id="{1296F0F6-2202-4698-9B95-3CD6D871771A}" type="slidenum">
              <a:rPr lang="en-GB" smtClean="0"/>
              <a:t>8</a:t>
            </a:fld>
            <a:endParaRPr lang="en-GB"/>
          </a:p>
        </p:txBody>
      </p:sp>
    </p:spTree>
    <p:extLst>
      <p:ext uri="{BB962C8B-B14F-4D97-AF65-F5344CB8AC3E}">
        <p14:creationId xmlns:p14="http://schemas.microsoft.com/office/powerpoint/2010/main" val="155138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Internet matters has got a great guide on up-to-date technology and how to set up parental controls. They work in partnership with other tech firms such as EE, NOW tv, Sky, Samsung, Sony, Roblox</a:t>
            </a:r>
          </a:p>
        </p:txBody>
      </p:sp>
      <p:sp>
        <p:nvSpPr>
          <p:cNvPr id="4" name="Slide Number Placeholder 3"/>
          <p:cNvSpPr>
            <a:spLocks noGrp="1"/>
          </p:cNvSpPr>
          <p:nvPr>
            <p:ph type="sldNum" sz="quarter" idx="5"/>
          </p:nvPr>
        </p:nvSpPr>
        <p:spPr/>
        <p:txBody>
          <a:bodyPr/>
          <a:lstStyle/>
          <a:p>
            <a:fld id="{1296F0F6-2202-4698-9B95-3CD6D871771A}" type="slidenum">
              <a:rPr lang="en-GB" smtClean="0"/>
              <a:t>9</a:t>
            </a:fld>
            <a:endParaRPr lang="en-GB"/>
          </a:p>
        </p:txBody>
      </p:sp>
    </p:spTree>
    <p:extLst>
      <p:ext uri="{BB962C8B-B14F-4D97-AF65-F5344CB8AC3E}">
        <p14:creationId xmlns:p14="http://schemas.microsoft.com/office/powerpoint/2010/main" val="35993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important to set ground rules/ family rules for children being given the responsibility of mobiles. </a:t>
            </a:r>
          </a:p>
          <a:p>
            <a:endParaRPr lang="en-GB" dirty="0"/>
          </a:p>
          <a:p>
            <a:endParaRPr lang="en-GB" dirty="0"/>
          </a:p>
        </p:txBody>
      </p:sp>
      <p:sp>
        <p:nvSpPr>
          <p:cNvPr id="4" name="Slide Number Placeholder 3"/>
          <p:cNvSpPr>
            <a:spLocks noGrp="1"/>
          </p:cNvSpPr>
          <p:nvPr>
            <p:ph type="sldNum" sz="quarter" idx="5"/>
          </p:nvPr>
        </p:nvSpPr>
        <p:spPr/>
        <p:txBody>
          <a:bodyPr/>
          <a:lstStyle/>
          <a:p>
            <a:fld id="{1296F0F6-2202-4698-9B95-3CD6D871771A}" type="slidenum">
              <a:rPr lang="en-GB" smtClean="0"/>
              <a:t>12</a:t>
            </a:fld>
            <a:endParaRPr lang="en-GB"/>
          </a:p>
        </p:txBody>
      </p:sp>
    </p:spTree>
    <p:extLst>
      <p:ext uri="{BB962C8B-B14F-4D97-AF65-F5344CB8AC3E}">
        <p14:creationId xmlns:p14="http://schemas.microsoft.com/office/powerpoint/2010/main" val="72737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do you want to get a phone?</a:t>
            </a:r>
          </a:p>
          <a:p>
            <a:r>
              <a:rPr lang="en-GB" dirty="0"/>
              <a:t>Whilst deciding if it is time for your child to have their first phone can be a great opportunity to find out what your child expects to use their phone for. This could be for connecting with friends, playing games, for keeping in touch whilst out of the house or other reasons.</a:t>
            </a:r>
          </a:p>
          <a:p>
            <a:endParaRPr lang="en-GB" dirty="0"/>
          </a:p>
          <a:p>
            <a:r>
              <a:rPr lang="en-GB" b="1" dirty="0"/>
              <a:t>What do you like about using your phone?</a:t>
            </a:r>
          </a:p>
          <a:p>
            <a:r>
              <a:rPr lang="en-GB" dirty="0"/>
              <a:t>You can ask your child about their favourite apps or games, what they like using their phone for, or you can ask them to show you how to play or use their favourite game or website.</a:t>
            </a:r>
          </a:p>
          <a:p>
            <a:endParaRPr lang="en-GB" dirty="0"/>
          </a:p>
          <a:p>
            <a:r>
              <a:rPr lang="en-GB" b="1" dirty="0"/>
              <a:t>What would you do if something worrying or upsetting happened on your phone?</a:t>
            </a:r>
          </a:p>
          <a:p>
            <a:r>
              <a:rPr lang="en-GB" dirty="0"/>
              <a:t>You can ask them about the places they can go to find the safety advice, find out what they know about privacy settings, and ask them how to report or block on the services they use.</a:t>
            </a:r>
          </a:p>
          <a:p>
            <a:endParaRPr lang="en-GB" dirty="0"/>
          </a:p>
          <a:p>
            <a:r>
              <a:rPr lang="en-GB" b="1" dirty="0"/>
              <a:t>How can we do more online together?</a:t>
            </a:r>
          </a:p>
          <a:p>
            <a:r>
              <a:rPr lang="en-GB" dirty="0"/>
              <a:t>Ask your child about activities or games that you could enjoy as a family, this can be a great time to establish a </a:t>
            </a:r>
            <a:r>
              <a:rPr lang="en-GB" dirty="0">
                <a:hlinkClick r:id="rId3"/>
              </a:rPr>
              <a:t>family agreement</a:t>
            </a:r>
            <a:r>
              <a:rPr lang="en-GB" dirty="0"/>
              <a:t> to manage your families time online.</a:t>
            </a:r>
          </a:p>
          <a:p>
            <a:endParaRPr lang="en-GB" dirty="0"/>
          </a:p>
          <a:p>
            <a:endParaRPr lang="en-GB" dirty="0"/>
          </a:p>
        </p:txBody>
      </p:sp>
      <p:sp>
        <p:nvSpPr>
          <p:cNvPr id="4" name="Slide Number Placeholder 3"/>
          <p:cNvSpPr>
            <a:spLocks noGrp="1"/>
          </p:cNvSpPr>
          <p:nvPr>
            <p:ph type="sldNum" sz="quarter" idx="5"/>
          </p:nvPr>
        </p:nvSpPr>
        <p:spPr/>
        <p:txBody>
          <a:bodyPr/>
          <a:lstStyle/>
          <a:p>
            <a:fld id="{1296F0F6-2202-4698-9B95-3CD6D871771A}" type="slidenum">
              <a:rPr lang="en-GB" smtClean="0"/>
              <a:t>13</a:t>
            </a:fld>
            <a:endParaRPr lang="en-GB"/>
          </a:p>
        </p:txBody>
      </p:sp>
    </p:spTree>
    <p:extLst>
      <p:ext uri="{BB962C8B-B14F-4D97-AF65-F5344CB8AC3E}">
        <p14:creationId xmlns:p14="http://schemas.microsoft.com/office/powerpoint/2010/main" val="294568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232778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329811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1638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302462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72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59890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2732639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239375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353847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16D53-9409-43DF-A3FC-9814F566026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259024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16D53-9409-43DF-A3FC-9814F5660264}"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363339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16D53-9409-43DF-A3FC-9814F5660264}" type="datetimeFigureOut">
              <a:rPr lang="en-GB" smtClean="0"/>
              <a:t>06/02/2024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173481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016D53-9409-43DF-A3FC-9814F5660264}" type="datetimeFigureOut">
              <a:rPr lang="en-GB" smtClean="0"/>
              <a:t>06/02/2024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197781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6D53-9409-43DF-A3FC-9814F5660264}" type="datetimeFigureOut">
              <a:rPr lang="en-GB" smtClean="0"/>
              <a:t>06/02/2024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127577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016D53-9409-43DF-A3FC-9814F5660264}"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155757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16D53-9409-43DF-A3FC-9814F5660264}"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F432AE-F529-457C-B52E-05A3282478C7}" type="slidenum">
              <a:rPr lang="en-GB" smtClean="0"/>
              <a:t>‹#›</a:t>
            </a:fld>
            <a:endParaRPr lang="en-GB"/>
          </a:p>
        </p:txBody>
      </p:sp>
    </p:spTree>
    <p:extLst>
      <p:ext uri="{BB962C8B-B14F-4D97-AF65-F5344CB8AC3E}">
        <p14:creationId xmlns:p14="http://schemas.microsoft.com/office/powerpoint/2010/main" val="251532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016D53-9409-43DF-A3FC-9814F5660264}" type="datetimeFigureOut">
              <a:rPr lang="en-GB" smtClean="0"/>
              <a:t>06/02/2024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F432AE-F529-457C-B52E-05A3282478C7}" type="slidenum">
              <a:rPr lang="en-GB" smtClean="0"/>
              <a:t>‹#›</a:t>
            </a:fld>
            <a:endParaRPr lang="en-GB"/>
          </a:p>
        </p:txBody>
      </p:sp>
    </p:spTree>
    <p:extLst>
      <p:ext uri="{BB962C8B-B14F-4D97-AF65-F5344CB8AC3E}">
        <p14:creationId xmlns:p14="http://schemas.microsoft.com/office/powerpoint/2010/main" val="3468220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childnet.com/resources/moving-on-up/" TargetMode="External"/><Relationship Id="rId3" Type="http://schemas.openxmlformats.org/officeDocument/2006/relationships/hyperlink" Target="https://saferinternet.org.uk/guide-and-resource/parents-and-carers/phones" TargetMode="External"/><Relationship Id="rId7" Type="http://schemas.openxmlformats.org/officeDocument/2006/relationships/hyperlink" Target="https://www.internetmatters.org/resources/guide-to-hand-me-down-devices/#safety-used-devi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internetmatters.org/resources/tech-guide/" TargetMode="External"/><Relationship Id="rId5" Type="http://schemas.openxmlformats.org/officeDocument/2006/relationships/hyperlink" Target="https://www.internetmatters.org/parental-controls/smartphones-and-other-devices/" TargetMode="External"/><Relationship Id="rId10" Type="http://schemas.openxmlformats.org/officeDocument/2006/relationships/hyperlink" Target="https://www.nspcc.org.uk/keeping-children-safe/online-safety/online-safety-blog/2023-01-12-is-whatsapp-safe-for-my-child/" TargetMode="External"/><Relationship Id="rId4" Type="http://schemas.openxmlformats.org/officeDocument/2006/relationships/hyperlink" Target="https://time.com/shopping/article/best-phones-for-kids/#the-best-phones-for-kids-thatll-give-parents-peace-of-mind-top" TargetMode="External"/><Relationship Id="rId9" Type="http://schemas.openxmlformats.org/officeDocument/2006/relationships/hyperlink" Target="https://www.internetmatters.org/hub/research/childrens-wellbeing-in-a-digital-world-index-report-2024/#full-repo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328442-5D99-41AC-BC99-96BB19CE0DEF}"/>
              </a:ext>
            </a:extLst>
          </p:cNvPr>
          <p:cNvSpPr>
            <a:spLocks/>
          </p:cNvSpPr>
          <p:nvPr/>
        </p:nvSpPr>
        <p:spPr>
          <a:xfrm>
            <a:off x="2292264" y="2004164"/>
            <a:ext cx="6737680" cy="2075951"/>
          </a:xfrm>
          <a:prstGeom prst="rect">
            <a:avLst/>
          </a:prstGeom>
        </p:spPr>
        <p:txBody>
          <a:bodyPr>
            <a:normAutofit lnSpcReduction="10000"/>
          </a:bodyPr>
          <a:lstStyle/>
          <a:p>
            <a:pPr algn="ctr">
              <a:lnSpc>
                <a:spcPct val="90000"/>
              </a:lnSpc>
              <a:spcAft>
                <a:spcPts val="600"/>
              </a:spcAft>
            </a:pPr>
            <a:r>
              <a:rPr lang="en-GB" sz="5100" b="1" u="sng" dirty="0"/>
              <a:t>Internet Safety </a:t>
            </a:r>
          </a:p>
          <a:p>
            <a:pPr algn="ctr">
              <a:lnSpc>
                <a:spcPct val="90000"/>
              </a:lnSpc>
              <a:spcAft>
                <a:spcPts val="600"/>
              </a:spcAft>
            </a:pPr>
            <a:endParaRPr lang="en-GB" sz="2400" b="1" dirty="0"/>
          </a:p>
          <a:p>
            <a:pPr algn="ctr">
              <a:lnSpc>
                <a:spcPct val="90000"/>
              </a:lnSpc>
              <a:spcAft>
                <a:spcPts val="600"/>
              </a:spcAft>
            </a:pPr>
            <a:r>
              <a:rPr lang="en-GB" sz="2900" b="1" dirty="0"/>
              <a:t>Parent information Session</a:t>
            </a:r>
          </a:p>
          <a:p>
            <a:pPr algn="ctr">
              <a:lnSpc>
                <a:spcPct val="90000"/>
              </a:lnSpc>
              <a:spcAft>
                <a:spcPts val="600"/>
              </a:spcAft>
            </a:pPr>
            <a:r>
              <a:rPr lang="en-GB" sz="2900" b="1" dirty="0"/>
              <a:t>Tuesday 6</a:t>
            </a:r>
            <a:r>
              <a:rPr lang="en-GB" sz="2900" b="1" baseline="30000" dirty="0"/>
              <a:t>th</a:t>
            </a:r>
            <a:r>
              <a:rPr lang="en-GB" sz="2900" b="1" dirty="0"/>
              <a:t> February </a:t>
            </a:r>
          </a:p>
        </p:txBody>
      </p:sp>
    </p:spTree>
    <p:extLst>
      <p:ext uri="{BB962C8B-B14F-4D97-AF65-F5344CB8AC3E}">
        <p14:creationId xmlns:p14="http://schemas.microsoft.com/office/powerpoint/2010/main" val="85505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8A30-C740-4008-B90B-3C0FDAE66DEB}"/>
              </a:ext>
            </a:extLst>
          </p:cNvPr>
          <p:cNvSpPr>
            <a:spLocks noGrp="1"/>
          </p:cNvSpPr>
          <p:nvPr>
            <p:ph type="ctrTitle"/>
          </p:nvPr>
        </p:nvSpPr>
        <p:spPr/>
        <p:txBody>
          <a:bodyPr/>
          <a:lstStyle/>
          <a:p>
            <a:r>
              <a:rPr lang="en-GB" b="1" dirty="0"/>
              <a:t>Creating Ground Rules</a:t>
            </a:r>
          </a:p>
        </p:txBody>
      </p:sp>
    </p:spTree>
    <p:extLst>
      <p:ext uri="{BB962C8B-B14F-4D97-AF65-F5344CB8AC3E}">
        <p14:creationId xmlns:p14="http://schemas.microsoft.com/office/powerpoint/2010/main" val="73956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47278-AFD6-48DA-97BB-5651B38A0AD9}"/>
              </a:ext>
            </a:extLst>
          </p:cNvPr>
          <p:cNvSpPr>
            <a:spLocks noGrp="1"/>
          </p:cNvSpPr>
          <p:nvPr>
            <p:ph idx="1"/>
          </p:nvPr>
        </p:nvSpPr>
        <p:spPr>
          <a:xfrm>
            <a:off x="394447" y="450784"/>
            <a:ext cx="11241966" cy="5682111"/>
          </a:xfrm>
        </p:spPr>
        <p:txBody>
          <a:bodyPr/>
          <a:lstStyle/>
          <a:p>
            <a:pPr marL="0" indent="0" algn="ctr">
              <a:buNone/>
            </a:pPr>
            <a:r>
              <a:rPr lang="en-GB" sz="2400" b="1" u="sng" dirty="0"/>
              <a:t>What ground rules do you have in place?</a:t>
            </a:r>
          </a:p>
          <a:p>
            <a:endParaRPr lang="en-GB" dirty="0"/>
          </a:p>
          <a:p>
            <a:pPr marL="0" indent="0">
              <a:buNone/>
            </a:pPr>
            <a:endParaRPr lang="en-GB" dirty="0"/>
          </a:p>
        </p:txBody>
      </p:sp>
      <p:sp>
        <p:nvSpPr>
          <p:cNvPr id="2" name="Oval 1">
            <a:extLst>
              <a:ext uri="{FF2B5EF4-FFF2-40B4-BE49-F238E27FC236}">
                <a16:creationId xmlns:a16="http://schemas.microsoft.com/office/drawing/2014/main" id="{1458181F-8B29-26E6-9983-DF390E87808A}"/>
              </a:ext>
            </a:extLst>
          </p:cNvPr>
          <p:cNvSpPr/>
          <p:nvPr/>
        </p:nvSpPr>
        <p:spPr>
          <a:xfrm>
            <a:off x="555587" y="1411044"/>
            <a:ext cx="2689412" cy="1129553"/>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much screen time?</a:t>
            </a:r>
          </a:p>
        </p:txBody>
      </p:sp>
      <p:sp>
        <p:nvSpPr>
          <p:cNvPr id="5" name="Oval 4">
            <a:extLst>
              <a:ext uri="{FF2B5EF4-FFF2-40B4-BE49-F238E27FC236}">
                <a16:creationId xmlns:a16="http://schemas.microsoft.com/office/drawing/2014/main" id="{44244A31-856E-7CAB-9002-56FB0E2398F8}"/>
              </a:ext>
            </a:extLst>
          </p:cNvPr>
          <p:cNvSpPr/>
          <p:nvPr/>
        </p:nvSpPr>
        <p:spPr>
          <a:xfrm>
            <a:off x="4542864" y="1343549"/>
            <a:ext cx="2689412" cy="1129553"/>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When does the device get switched off?</a:t>
            </a:r>
          </a:p>
        </p:txBody>
      </p:sp>
      <p:sp>
        <p:nvSpPr>
          <p:cNvPr id="6" name="Oval 5">
            <a:extLst>
              <a:ext uri="{FF2B5EF4-FFF2-40B4-BE49-F238E27FC236}">
                <a16:creationId xmlns:a16="http://schemas.microsoft.com/office/drawing/2014/main" id="{244EA4ED-DD03-7789-0D65-7C30B0D32362}"/>
              </a:ext>
            </a:extLst>
          </p:cNvPr>
          <p:cNvSpPr/>
          <p:nvPr/>
        </p:nvSpPr>
        <p:spPr>
          <a:xfrm>
            <a:off x="8381775" y="1361878"/>
            <a:ext cx="2689412" cy="1129553"/>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Where in the home can your child play on the device?</a:t>
            </a:r>
          </a:p>
        </p:txBody>
      </p:sp>
      <p:sp>
        <p:nvSpPr>
          <p:cNvPr id="7" name="Oval 6">
            <a:extLst>
              <a:ext uri="{FF2B5EF4-FFF2-40B4-BE49-F238E27FC236}">
                <a16:creationId xmlns:a16="http://schemas.microsoft.com/office/drawing/2014/main" id="{47AC18C7-94EC-6FD3-DFAD-F1C546C62EEA}"/>
              </a:ext>
            </a:extLst>
          </p:cNvPr>
          <p:cNvSpPr/>
          <p:nvPr/>
        </p:nvSpPr>
        <p:spPr>
          <a:xfrm>
            <a:off x="555587" y="3291839"/>
            <a:ext cx="2689412" cy="1129553"/>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Apps are allowed?</a:t>
            </a:r>
          </a:p>
        </p:txBody>
      </p:sp>
      <p:sp>
        <p:nvSpPr>
          <p:cNvPr id="8" name="Oval 7">
            <a:extLst>
              <a:ext uri="{FF2B5EF4-FFF2-40B4-BE49-F238E27FC236}">
                <a16:creationId xmlns:a16="http://schemas.microsoft.com/office/drawing/2014/main" id="{3D13B489-104D-6130-63A5-37D753BBF31B}"/>
              </a:ext>
            </a:extLst>
          </p:cNvPr>
          <p:cNvSpPr/>
          <p:nvPr/>
        </p:nvSpPr>
        <p:spPr>
          <a:xfrm>
            <a:off x="4542864" y="3291839"/>
            <a:ext cx="2689412" cy="1129553"/>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Do you check what is being viewed?</a:t>
            </a:r>
          </a:p>
        </p:txBody>
      </p:sp>
      <p:sp>
        <p:nvSpPr>
          <p:cNvPr id="9" name="Oval 8">
            <a:extLst>
              <a:ext uri="{FF2B5EF4-FFF2-40B4-BE49-F238E27FC236}">
                <a16:creationId xmlns:a16="http://schemas.microsoft.com/office/drawing/2014/main" id="{F8575FE7-3745-B3FD-B92D-9A9EB9AEB0BE}"/>
              </a:ext>
            </a:extLst>
          </p:cNvPr>
          <p:cNvSpPr/>
          <p:nvPr/>
        </p:nvSpPr>
        <p:spPr>
          <a:xfrm>
            <a:off x="8381774" y="3068877"/>
            <a:ext cx="2820073" cy="1297693"/>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Open conversations about what they have viewed</a:t>
            </a:r>
          </a:p>
        </p:txBody>
      </p:sp>
      <p:sp>
        <p:nvSpPr>
          <p:cNvPr id="10" name="Oval 9">
            <a:extLst>
              <a:ext uri="{FF2B5EF4-FFF2-40B4-BE49-F238E27FC236}">
                <a16:creationId xmlns:a16="http://schemas.microsoft.com/office/drawing/2014/main" id="{15493CB0-5789-1F88-7A87-2B184742164D}"/>
              </a:ext>
            </a:extLst>
          </p:cNvPr>
          <p:cNvSpPr/>
          <p:nvPr/>
        </p:nvSpPr>
        <p:spPr>
          <a:xfrm>
            <a:off x="555587" y="5003342"/>
            <a:ext cx="2689412" cy="1129553"/>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Do some of the rules apply to the whole household?</a:t>
            </a:r>
          </a:p>
        </p:txBody>
      </p:sp>
      <p:sp>
        <p:nvSpPr>
          <p:cNvPr id="11" name="Oval 10">
            <a:extLst>
              <a:ext uri="{FF2B5EF4-FFF2-40B4-BE49-F238E27FC236}">
                <a16:creationId xmlns:a16="http://schemas.microsoft.com/office/drawing/2014/main" id="{4B651DD8-D747-48CE-5CFB-FD5C8148C300}"/>
              </a:ext>
            </a:extLst>
          </p:cNvPr>
          <p:cNvSpPr/>
          <p:nvPr/>
        </p:nvSpPr>
        <p:spPr>
          <a:xfrm>
            <a:off x="4412204" y="4938331"/>
            <a:ext cx="2820072" cy="138869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Do they know what to do if they see something they don’t like?</a:t>
            </a:r>
          </a:p>
        </p:txBody>
      </p:sp>
    </p:spTree>
    <p:extLst>
      <p:ext uri="{BB962C8B-B14F-4D97-AF65-F5344CB8AC3E}">
        <p14:creationId xmlns:p14="http://schemas.microsoft.com/office/powerpoint/2010/main" val="415527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928C-140F-4278-9858-762F113F1686}"/>
              </a:ext>
            </a:extLst>
          </p:cNvPr>
          <p:cNvSpPr>
            <a:spLocks noGrp="1"/>
          </p:cNvSpPr>
          <p:nvPr>
            <p:ph type="title"/>
          </p:nvPr>
        </p:nvSpPr>
        <p:spPr/>
        <p:txBody>
          <a:bodyPr/>
          <a:lstStyle/>
          <a:p>
            <a:r>
              <a:rPr lang="en-GB" dirty="0"/>
              <a:t>Creating ground rules…</a:t>
            </a:r>
          </a:p>
        </p:txBody>
      </p:sp>
      <p:pic>
        <p:nvPicPr>
          <p:cNvPr id="4" name="Content Placeholder 3">
            <a:extLst>
              <a:ext uri="{FF2B5EF4-FFF2-40B4-BE49-F238E27FC236}">
                <a16:creationId xmlns:a16="http://schemas.microsoft.com/office/drawing/2014/main" id="{1E65CCE0-CAA4-4A18-A4D8-F43BFE7724AE}"/>
              </a:ext>
            </a:extLst>
          </p:cNvPr>
          <p:cNvPicPr>
            <a:picLocks noGrp="1" noChangeAspect="1"/>
          </p:cNvPicPr>
          <p:nvPr>
            <p:ph idx="1"/>
          </p:nvPr>
        </p:nvPicPr>
        <p:blipFill>
          <a:blip r:embed="rId3"/>
          <a:stretch>
            <a:fillRect/>
          </a:stretch>
        </p:blipFill>
        <p:spPr>
          <a:xfrm>
            <a:off x="540762" y="1308550"/>
            <a:ext cx="7320348" cy="4986157"/>
          </a:xfrm>
          <a:prstGeom prst="rect">
            <a:avLst/>
          </a:prstGeom>
        </p:spPr>
      </p:pic>
    </p:spTree>
    <p:extLst>
      <p:ext uri="{BB962C8B-B14F-4D97-AF65-F5344CB8AC3E}">
        <p14:creationId xmlns:p14="http://schemas.microsoft.com/office/powerpoint/2010/main" val="177005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C21C-FBE0-411D-9551-3A0143C7A559}"/>
              </a:ext>
            </a:extLst>
          </p:cNvPr>
          <p:cNvSpPr>
            <a:spLocks noGrp="1"/>
          </p:cNvSpPr>
          <p:nvPr>
            <p:ph type="title"/>
          </p:nvPr>
        </p:nvSpPr>
        <p:spPr/>
        <p:txBody>
          <a:bodyPr/>
          <a:lstStyle/>
          <a:p>
            <a:r>
              <a:rPr lang="en-GB" dirty="0"/>
              <a:t>Conversations with children are so important</a:t>
            </a:r>
          </a:p>
        </p:txBody>
      </p:sp>
      <p:sp>
        <p:nvSpPr>
          <p:cNvPr id="3" name="Content Placeholder 2">
            <a:extLst>
              <a:ext uri="{FF2B5EF4-FFF2-40B4-BE49-F238E27FC236}">
                <a16:creationId xmlns:a16="http://schemas.microsoft.com/office/drawing/2014/main" id="{59D845B9-EB6A-4200-9C1F-5E609CA48BF4}"/>
              </a:ext>
            </a:extLst>
          </p:cNvPr>
          <p:cNvSpPr>
            <a:spLocks noGrp="1"/>
          </p:cNvSpPr>
          <p:nvPr>
            <p:ph idx="1"/>
          </p:nvPr>
        </p:nvSpPr>
        <p:spPr/>
        <p:txBody>
          <a:bodyPr>
            <a:normAutofit fontScale="85000" lnSpcReduction="10000"/>
          </a:bodyPr>
          <a:lstStyle/>
          <a:p>
            <a:r>
              <a:rPr lang="en-GB" dirty="0"/>
              <a:t>“Technological supports, like privacy software, can be useful and there are many good resources online about child-friendly tech tools. </a:t>
            </a:r>
            <a:r>
              <a:rPr lang="en-GB" b="1" dirty="0"/>
              <a:t>These tools, though, are not a replacement for the ongoing conversations</a:t>
            </a:r>
            <a:r>
              <a:rPr lang="en-GB" dirty="0"/>
              <a:t> that grown-ups need to have with kids about what they are seeing, hearing, and believing based on information they encounter via apps and games.” Nick </a:t>
            </a:r>
            <a:r>
              <a:rPr lang="en-GB" dirty="0" err="1"/>
              <a:t>Leftly</a:t>
            </a:r>
            <a:r>
              <a:rPr lang="en-GB" dirty="0"/>
              <a:t> – Technology expert TIME magazine</a:t>
            </a:r>
            <a:endParaRPr lang="en-GB" b="1" dirty="0"/>
          </a:p>
          <a:p>
            <a:endParaRPr lang="en-GB" b="1" dirty="0"/>
          </a:p>
          <a:p>
            <a:r>
              <a:rPr lang="en-GB" b="1" dirty="0"/>
              <a:t>Why do you want to get a phone?</a:t>
            </a:r>
          </a:p>
          <a:p>
            <a:endParaRPr lang="en-GB" b="1" dirty="0"/>
          </a:p>
          <a:p>
            <a:r>
              <a:rPr lang="en-GB" b="1" dirty="0"/>
              <a:t>What do you like about using your phone?</a:t>
            </a:r>
          </a:p>
          <a:p>
            <a:endParaRPr lang="en-GB" b="1" dirty="0"/>
          </a:p>
          <a:p>
            <a:r>
              <a:rPr lang="en-GB" b="1" dirty="0"/>
              <a:t>What would you do if something worrying or upsetting happened on your phone?</a:t>
            </a:r>
          </a:p>
          <a:p>
            <a:pPr marL="0" indent="0">
              <a:buNone/>
            </a:pPr>
            <a:endParaRPr lang="en-GB" b="1" dirty="0"/>
          </a:p>
          <a:p>
            <a:r>
              <a:rPr lang="en-GB" b="1" dirty="0"/>
              <a:t>How can we do more online together?</a:t>
            </a:r>
          </a:p>
          <a:p>
            <a:pPr marL="0" indent="0">
              <a:buNone/>
            </a:pPr>
            <a:endParaRPr lang="en-GB" dirty="0"/>
          </a:p>
        </p:txBody>
      </p:sp>
    </p:spTree>
    <p:extLst>
      <p:ext uri="{BB962C8B-B14F-4D97-AF65-F5344CB8AC3E}">
        <p14:creationId xmlns:p14="http://schemas.microsoft.com/office/powerpoint/2010/main" val="277479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C9E0-CFB5-449E-894A-D4AB94ACFD25}"/>
              </a:ext>
            </a:extLst>
          </p:cNvPr>
          <p:cNvSpPr>
            <a:spLocks noGrp="1"/>
          </p:cNvSpPr>
          <p:nvPr>
            <p:ph type="title"/>
          </p:nvPr>
        </p:nvSpPr>
        <p:spPr/>
        <p:txBody>
          <a:bodyPr/>
          <a:lstStyle/>
          <a:p>
            <a:r>
              <a:rPr lang="en-GB" dirty="0"/>
              <a:t>Setting up devices…</a:t>
            </a:r>
          </a:p>
        </p:txBody>
      </p:sp>
      <p:sp>
        <p:nvSpPr>
          <p:cNvPr id="3" name="Content Placeholder 2">
            <a:extLst>
              <a:ext uri="{FF2B5EF4-FFF2-40B4-BE49-F238E27FC236}">
                <a16:creationId xmlns:a16="http://schemas.microsoft.com/office/drawing/2014/main" id="{4E91940C-F0A1-4810-A85C-B4C0D5AD5C99}"/>
              </a:ext>
            </a:extLst>
          </p:cNvPr>
          <p:cNvSpPr>
            <a:spLocks noGrp="1"/>
          </p:cNvSpPr>
          <p:nvPr>
            <p:ph idx="1"/>
          </p:nvPr>
        </p:nvSpPr>
        <p:spPr/>
        <p:txBody>
          <a:bodyPr/>
          <a:lstStyle/>
          <a:p>
            <a:r>
              <a:rPr lang="en-GB" dirty="0"/>
              <a:t>Parental controls</a:t>
            </a:r>
          </a:p>
          <a:p>
            <a:r>
              <a:rPr lang="en-GB" dirty="0"/>
              <a:t>Emergency contacts saved (including the school)</a:t>
            </a:r>
          </a:p>
          <a:p>
            <a:r>
              <a:rPr lang="en-GB" dirty="0"/>
              <a:t>Web trackers </a:t>
            </a:r>
          </a:p>
          <a:p>
            <a:r>
              <a:rPr lang="en-GB" dirty="0"/>
              <a:t>Location trackers</a:t>
            </a:r>
          </a:p>
        </p:txBody>
      </p:sp>
    </p:spTree>
    <p:extLst>
      <p:ext uri="{BB962C8B-B14F-4D97-AF65-F5344CB8AC3E}">
        <p14:creationId xmlns:p14="http://schemas.microsoft.com/office/powerpoint/2010/main" val="365487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7A4E-2205-4205-ACB7-289614049C40}"/>
              </a:ext>
            </a:extLst>
          </p:cNvPr>
          <p:cNvSpPr>
            <a:spLocks noGrp="1"/>
          </p:cNvSpPr>
          <p:nvPr>
            <p:ph type="title"/>
          </p:nvPr>
        </p:nvSpPr>
        <p:spPr/>
        <p:txBody>
          <a:bodyPr/>
          <a:lstStyle/>
          <a:p>
            <a:r>
              <a:rPr lang="en-GB" dirty="0"/>
              <a:t>TOP TIPS</a:t>
            </a:r>
          </a:p>
        </p:txBody>
      </p:sp>
      <p:sp>
        <p:nvSpPr>
          <p:cNvPr id="3" name="Content Placeholder 2">
            <a:extLst>
              <a:ext uri="{FF2B5EF4-FFF2-40B4-BE49-F238E27FC236}">
                <a16:creationId xmlns:a16="http://schemas.microsoft.com/office/drawing/2014/main" id="{9FEBE489-0727-4E07-8331-2BCA57066A1E}"/>
              </a:ext>
            </a:extLst>
          </p:cNvPr>
          <p:cNvSpPr>
            <a:spLocks noGrp="1"/>
          </p:cNvSpPr>
          <p:nvPr>
            <p:ph idx="1"/>
          </p:nvPr>
        </p:nvSpPr>
        <p:spPr/>
        <p:txBody>
          <a:bodyPr>
            <a:normAutofit/>
          </a:bodyPr>
          <a:lstStyle/>
          <a:p>
            <a:r>
              <a:rPr lang="en-GB" b="1" dirty="0"/>
              <a:t>Talk with your child about responsible use of their phone/device</a:t>
            </a:r>
          </a:p>
          <a:p>
            <a:r>
              <a:rPr lang="en-GB" b="1" dirty="0"/>
              <a:t>Discuss what to do if something upsetting or worrying happens</a:t>
            </a:r>
          </a:p>
          <a:p>
            <a:r>
              <a:rPr lang="en-GB" b="1" dirty="0"/>
              <a:t>Explore parental controls</a:t>
            </a:r>
          </a:p>
          <a:p>
            <a:r>
              <a:rPr lang="en-GB" b="1" dirty="0"/>
              <a:t>Discuss about privacy of their phone</a:t>
            </a:r>
          </a:p>
          <a:p>
            <a:endParaRPr lang="en-GB" dirty="0"/>
          </a:p>
        </p:txBody>
      </p:sp>
    </p:spTree>
    <p:extLst>
      <p:ext uri="{BB962C8B-B14F-4D97-AF65-F5344CB8AC3E}">
        <p14:creationId xmlns:p14="http://schemas.microsoft.com/office/powerpoint/2010/main" val="87438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2874-56C9-4C5E-9D07-7CEC3C5C3B3C}"/>
              </a:ext>
            </a:extLst>
          </p:cNvPr>
          <p:cNvSpPr>
            <a:spLocks noGrp="1"/>
          </p:cNvSpPr>
          <p:nvPr>
            <p:ph type="title"/>
          </p:nvPr>
        </p:nvSpPr>
        <p:spPr/>
        <p:txBody>
          <a:bodyPr/>
          <a:lstStyle/>
          <a:p>
            <a:r>
              <a:rPr lang="en-GB" dirty="0"/>
              <a:t>Useful links for parents</a:t>
            </a:r>
          </a:p>
        </p:txBody>
      </p:sp>
      <p:sp>
        <p:nvSpPr>
          <p:cNvPr id="3" name="Content Placeholder 2">
            <a:extLst>
              <a:ext uri="{FF2B5EF4-FFF2-40B4-BE49-F238E27FC236}">
                <a16:creationId xmlns:a16="http://schemas.microsoft.com/office/drawing/2014/main" id="{0CB6A591-7C91-4032-BA01-BEDA41A4E0B1}"/>
              </a:ext>
            </a:extLst>
          </p:cNvPr>
          <p:cNvSpPr>
            <a:spLocks noGrp="1"/>
          </p:cNvSpPr>
          <p:nvPr>
            <p:ph idx="1"/>
          </p:nvPr>
        </p:nvSpPr>
        <p:spPr/>
        <p:txBody>
          <a:bodyPr>
            <a:normAutofit fontScale="55000" lnSpcReduction="20000"/>
          </a:bodyPr>
          <a:lstStyle/>
          <a:p>
            <a:r>
              <a:rPr lang="en-GB" dirty="0">
                <a:hlinkClick r:id="rId3"/>
              </a:rPr>
              <a:t>https://saferinternet.org.uk/guide-and-resource/parents-and-carers/phones</a:t>
            </a:r>
            <a:r>
              <a:rPr lang="en-GB" dirty="0"/>
              <a:t> </a:t>
            </a:r>
          </a:p>
          <a:p>
            <a:endParaRPr lang="en-GB" dirty="0"/>
          </a:p>
          <a:p>
            <a:r>
              <a:rPr lang="en-GB" dirty="0">
                <a:hlinkClick r:id="rId4"/>
              </a:rPr>
              <a:t>https://time.com/shopping/article/best-phones-for-kids/#the-best-phones-for-kids-thatll-give-parents-peace-of-mind-top</a:t>
            </a:r>
            <a:r>
              <a:rPr lang="en-GB" dirty="0"/>
              <a:t> </a:t>
            </a:r>
          </a:p>
          <a:p>
            <a:endParaRPr lang="en-GB" dirty="0"/>
          </a:p>
          <a:p>
            <a:r>
              <a:rPr lang="en-GB" dirty="0">
                <a:hlinkClick r:id="rId5"/>
              </a:rPr>
              <a:t>https://www.internetmatters.org/parental-controls/smartphones-and-other-devices/</a:t>
            </a:r>
            <a:r>
              <a:rPr lang="en-GB" dirty="0"/>
              <a:t> </a:t>
            </a:r>
          </a:p>
          <a:p>
            <a:endParaRPr lang="en-GB" dirty="0"/>
          </a:p>
          <a:p>
            <a:r>
              <a:rPr lang="en-GB" dirty="0">
                <a:hlinkClick r:id="rId6"/>
              </a:rPr>
              <a:t>https://www.internetmatters.org/resources/tech-guide/</a:t>
            </a:r>
            <a:r>
              <a:rPr lang="en-GB" dirty="0"/>
              <a:t> </a:t>
            </a:r>
          </a:p>
          <a:p>
            <a:endParaRPr lang="en-GB" dirty="0"/>
          </a:p>
          <a:p>
            <a:r>
              <a:rPr lang="en-GB" dirty="0">
                <a:hlinkClick r:id="rId7"/>
              </a:rPr>
              <a:t>https://www.internetmatters.org/resources/guide-to-hand-me-down-devices/#safety-used-devices</a:t>
            </a:r>
            <a:r>
              <a:rPr lang="en-GB" dirty="0"/>
              <a:t> </a:t>
            </a:r>
          </a:p>
          <a:p>
            <a:endParaRPr lang="en-GB" dirty="0"/>
          </a:p>
          <a:p>
            <a:r>
              <a:rPr lang="en-GB" dirty="0">
                <a:hlinkClick r:id="rId8"/>
              </a:rPr>
              <a:t>https://www.childnet.com/resources/moving-on-up/</a:t>
            </a:r>
            <a:r>
              <a:rPr lang="en-GB" dirty="0"/>
              <a:t> </a:t>
            </a:r>
          </a:p>
          <a:p>
            <a:endParaRPr lang="en-GB" dirty="0"/>
          </a:p>
          <a:p>
            <a:r>
              <a:rPr lang="en-GB" dirty="0">
                <a:hlinkClick r:id="rId9"/>
              </a:rPr>
              <a:t>https://www.internetmatters.org/hub/research/childrens-wellbeing-in-a-digital-world-index-report-2024/#full-report</a:t>
            </a:r>
            <a:r>
              <a:rPr lang="en-GB" dirty="0"/>
              <a:t> </a:t>
            </a:r>
          </a:p>
          <a:p>
            <a:endParaRPr lang="en-GB" dirty="0"/>
          </a:p>
          <a:p>
            <a:r>
              <a:rPr lang="en-GB" dirty="0">
                <a:hlinkClick r:id="rId10"/>
              </a:rPr>
              <a:t>https://www.nspcc.org.uk/keeping-children-safe/online-safety/online-safety-blog/2023-01-12-is-whatsapp-safe-for-my-child/</a:t>
            </a:r>
            <a:r>
              <a:rPr lang="en-GB" dirty="0"/>
              <a:t> </a:t>
            </a:r>
          </a:p>
        </p:txBody>
      </p:sp>
    </p:spTree>
    <p:extLst>
      <p:ext uri="{BB962C8B-B14F-4D97-AF65-F5344CB8AC3E}">
        <p14:creationId xmlns:p14="http://schemas.microsoft.com/office/powerpoint/2010/main" val="240217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4936-C6E5-4FF1-A5EB-0F4146A49387}"/>
              </a:ext>
            </a:extLst>
          </p:cNvPr>
          <p:cNvSpPr>
            <a:spLocks noGrp="1"/>
          </p:cNvSpPr>
          <p:nvPr>
            <p:ph type="title"/>
          </p:nvPr>
        </p:nvSpPr>
        <p:spPr/>
        <p:txBody>
          <a:bodyPr/>
          <a:lstStyle/>
          <a:p>
            <a:r>
              <a:rPr lang="en-GB" sz="5400" b="1" dirty="0"/>
              <a:t>In this session</a:t>
            </a:r>
            <a:r>
              <a:rPr lang="en-GB" dirty="0"/>
              <a:t>	</a:t>
            </a:r>
          </a:p>
        </p:txBody>
      </p:sp>
      <p:sp>
        <p:nvSpPr>
          <p:cNvPr id="3" name="Content Placeholder 2">
            <a:extLst>
              <a:ext uri="{FF2B5EF4-FFF2-40B4-BE49-F238E27FC236}">
                <a16:creationId xmlns:a16="http://schemas.microsoft.com/office/drawing/2014/main" id="{1B834AC4-4912-4993-9FC2-1970F8848D07}"/>
              </a:ext>
            </a:extLst>
          </p:cNvPr>
          <p:cNvSpPr>
            <a:spLocks noGrp="1"/>
          </p:cNvSpPr>
          <p:nvPr>
            <p:ph idx="1"/>
          </p:nvPr>
        </p:nvSpPr>
        <p:spPr/>
        <p:txBody>
          <a:bodyPr/>
          <a:lstStyle/>
          <a:p>
            <a:r>
              <a:rPr lang="en-GB" dirty="0"/>
              <a:t>Mobile devices and young people</a:t>
            </a:r>
          </a:p>
          <a:p>
            <a:r>
              <a:rPr lang="en-GB" dirty="0"/>
              <a:t>Establishing ground rules</a:t>
            </a:r>
          </a:p>
          <a:p>
            <a:r>
              <a:rPr lang="en-GB" dirty="0"/>
              <a:t>Places to seek guidance</a:t>
            </a:r>
          </a:p>
          <a:p>
            <a:r>
              <a:rPr lang="en-GB" dirty="0"/>
              <a:t>Parent views and perspectives</a:t>
            </a:r>
          </a:p>
          <a:p>
            <a:pPr marL="0" indent="0">
              <a:buNone/>
            </a:pPr>
            <a:endParaRPr lang="en-GB" dirty="0"/>
          </a:p>
        </p:txBody>
      </p:sp>
    </p:spTree>
    <p:extLst>
      <p:ext uri="{BB962C8B-B14F-4D97-AF65-F5344CB8AC3E}">
        <p14:creationId xmlns:p14="http://schemas.microsoft.com/office/powerpoint/2010/main" val="166154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218B-26F6-4EEF-8AC5-558EE99C9E9D}"/>
              </a:ext>
            </a:extLst>
          </p:cNvPr>
          <p:cNvSpPr>
            <a:spLocks noGrp="1"/>
          </p:cNvSpPr>
          <p:nvPr>
            <p:ph type="title"/>
          </p:nvPr>
        </p:nvSpPr>
        <p:spPr>
          <a:xfrm>
            <a:off x="0" y="460659"/>
            <a:ext cx="10515600" cy="1325563"/>
          </a:xfrm>
        </p:spPr>
        <p:txBody>
          <a:bodyPr>
            <a:normAutofit/>
          </a:bodyPr>
          <a:lstStyle/>
          <a:p>
            <a:r>
              <a:rPr lang="en-GB" sz="4800" b="1" dirty="0"/>
              <a:t>Background… </a:t>
            </a:r>
          </a:p>
        </p:txBody>
      </p:sp>
      <p:pic>
        <p:nvPicPr>
          <p:cNvPr id="3" name="Picture 2">
            <a:extLst>
              <a:ext uri="{FF2B5EF4-FFF2-40B4-BE49-F238E27FC236}">
                <a16:creationId xmlns:a16="http://schemas.microsoft.com/office/drawing/2014/main" id="{15490C66-9618-4742-8336-734FB7EDEB4F}"/>
              </a:ext>
            </a:extLst>
          </p:cNvPr>
          <p:cNvPicPr>
            <a:picLocks noChangeAspect="1"/>
          </p:cNvPicPr>
          <p:nvPr/>
        </p:nvPicPr>
        <p:blipFill rotWithShape="1">
          <a:blip r:embed="rId3"/>
          <a:srcRect b="57630"/>
          <a:stretch/>
        </p:blipFill>
        <p:spPr>
          <a:xfrm>
            <a:off x="3835021" y="146762"/>
            <a:ext cx="8615983" cy="3096665"/>
          </a:xfrm>
          <a:prstGeom prst="rect">
            <a:avLst/>
          </a:prstGeom>
        </p:spPr>
      </p:pic>
      <p:pic>
        <p:nvPicPr>
          <p:cNvPr id="4" name="Picture 3">
            <a:extLst>
              <a:ext uri="{FF2B5EF4-FFF2-40B4-BE49-F238E27FC236}">
                <a16:creationId xmlns:a16="http://schemas.microsoft.com/office/drawing/2014/main" id="{5F7B8721-AFCC-442D-92F9-3C62A2CD5BDB}"/>
              </a:ext>
            </a:extLst>
          </p:cNvPr>
          <p:cNvPicPr>
            <a:picLocks noChangeAspect="1"/>
          </p:cNvPicPr>
          <p:nvPr/>
        </p:nvPicPr>
        <p:blipFill rotWithShape="1">
          <a:blip r:embed="rId3"/>
          <a:srcRect t="42580"/>
          <a:stretch/>
        </p:blipFill>
        <p:spPr>
          <a:xfrm>
            <a:off x="-440579" y="3429000"/>
            <a:ext cx="7198075" cy="3506004"/>
          </a:xfrm>
          <a:prstGeom prst="rect">
            <a:avLst/>
          </a:prstGeom>
        </p:spPr>
      </p:pic>
    </p:spTree>
    <p:extLst>
      <p:ext uri="{BB962C8B-B14F-4D97-AF65-F5344CB8AC3E}">
        <p14:creationId xmlns:p14="http://schemas.microsoft.com/office/powerpoint/2010/main" val="374149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B3A8-D1A5-4E83-8912-3ACC8D2F917C}"/>
              </a:ext>
            </a:extLst>
          </p:cNvPr>
          <p:cNvSpPr>
            <a:spLocks noGrp="1"/>
          </p:cNvSpPr>
          <p:nvPr>
            <p:ph type="title"/>
          </p:nvPr>
        </p:nvSpPr>
        <p:spPr>
          <a:xfrm>
            <a:off x="1021080" y="2344532"/>
            <a:ext cx="8323336" cy="1325563"/>
          </a:xfrm>
        </p:spPr>
        <p:txBody>
          <a:bodyPr>
            <a:noAutofit/>
          </a:bodyPr>
          <a:lstStyle/>
          <a:p>
            <a:pPr algn="ctr"/>
            <a:r>
              <a:rPr lang="en-GB" sz="4800" b="1" dirty="0"/>
              <a:t>What do your children use the internet for? </a:t>
            </a:r>
          </a:p>
        </p:txBody>
      </p:sp>
    </p:spTree>
    <p:extLst>
      <p:ext uri="{BB962C8B-B14F-4D97-AF65-F5344CB8AC3E}">
        <p14:creationId xmlns:p14="http://schemas.microsoft.com/office/powerpoint/2010/main" val="56153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1E704-446C-47A8-9B1C-047E8F580E3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4B8DC58-1DD3-4C64-920B-FE150253C309}"/>
              </a:ext>
            </a:extLst>
          </p:cNvPr>
          <p:cNvPicPr>
            <a:picLocks noChangeAspect="1"/>
          </p:cNvPicPr>
          <p:nvPr/>
        </p:nvPicPr>
        <p:blipFill rotWithShape="1">
          <a:blip r:embed="rId3"/>
          <a:srcRect t="8034"/>
          <a:stretch/>
        </p:blipFill>
        <p:spPr>
          <a:xfrm>
            <a:off x="131661" y="681036"/>
            <a:ext cx="11928677" cy="5624229"/>
          </a:xfrm>
          <a:prstGeom prst="rect">
            <a:avLst/>
          </a:prstGeom>
        </p:spPr>
      </p:pic>
    </p:spTree>
    <p:extLst>
      <p:ext uri="{BB962C8B-B14F-4D97-AF65-F5344CB8AC3E}">
        <p14:creationId xmlns:p14="http://schemas.microsoft.com/office/powerpoint/2010/main" val="277485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9413-91CC-4E80-B65F-EF17ABAB2A6F}"/>
              </a:ext>
            </a:extLst>
          </p:cNvPr>
          <p:cNvSpPr>
            <a:spLocks noGrp="1"/>
          </p:cNvSpPr>
          <p:nvPr>
            <p:ph type="title"/>
          </p:nvPr>
        </p:nvSpPr>
        <p:spPr/>
        <p:txBody>
          <a:bodyPr/>
          <a:lstStyle/>
          <a:p>
            <a:r>
              <a:rPr lang="en-GB" b="1" dirty="0">
                <a:solidFill>
                  <a:srgbClr val="3B3A39"/>
                </a:solidFill>
                <a:latin typeface="Montserrat"/>
              </a:rPr>
              <a:t>The Children’s Wellbeing in a Digital World: Index Report 2024 </a:t>
            </a:r>
            <a:endParaRPr lang="en-GB" b="1" dirty="0"/>
          </a:p>
        </p:txBody>
      </p:sp>
      <p:sp>
        <p:nvSpPr>
          <p:cNvPr id="4" name="Rectangle 3">
            <a:extLst>
              <a:ext uri="{FF2B5EF4-FFF2-40B4-BE49-F238E27FC236}">
                <a16:creationId xmlns:a16="http://schemas.microsoft.com/office/drawing/2014/main" id="{FBD11978-EEC3-4A8B-9C83-AFDC2AA15FF3}"/>
              </a:ext>
            </a:extLst>
          </p:cNvPr>
          <p:cNvSpPr/>
          <p:nvPr/>
        </p:nvSpPr>
        <p:spPr>
          <a:xfrm>
            <a:off x="3662149" y="2155828"/>
            <a:ext cx="7801970" cy="4154984"/>
          </a:xfrm>
          <a:prstGeom prst="rect">
            <a:avLst/>
          </a:prstGeom>
        </p:spPr>
        <p:txBody>
          <a:bodyPr wrap="square">
            <a:spAutoFit/>
          </a:bodyPr>
          <a:lstStyle/>
          <a:p>
            <a:pPr fontAlgn="base"/>
            <a:r>
              <a:rPr lang="en-GB" sz="2400" b="0" i="0" dirty="0">
                <a:effectLst/>
              </a:rPr>
              <a:t>The wellbeing research focuses on both the positive and negative impacts of the online world on children and young people.</a:t>
            </a:r>
          </a:p>
          <a:p>
            <a:pPr fontAlgn="base"/>
            <a:endParaRPr lang="en-GB" sz="2400" b="0" i="0" dirty="0">
              <a:effectLst/>
            </a:endParaRPr>
          </a:p>
          <a:p>
            <a:pPr fontAlgn="base"/>
            <a:r>
              <a:rPr lang="en-GB" sz="2400" b="0" i="0" dirty="0">
                <a:effectLst/>
              </a:rPr>
              <a:t>The 2024 report highlights increasing concerns from parents about the time their child spends on devices and the effects on family life, health and concentration</a:t>
            </a:r>
          </a:p>
          <a:p>
            <a:pPr fontAlgn="base"/>
            <a:endParaRPr lang="en-GB" sz="2400" dirty="0"/>
          </a:p>
          <a:p>
            <a:pPr fontAlgn="base"/>
            <a:r>
              <a:rPr lang="en-GB" sz="2400" dirty="0"/>
              <a:t>Our survey shows an increasing use of tech devices that coincides with growing concerns about screen time interfering with family time.</a:t>
            </a:r>
            <a:endParaRPr lang="en-GB" sz="2400" b="0" i="0" dirty="0">
              <a:effectLst/>
            </a:endParaRPr>
          </a:p>
        </p:txBody>
      </p:sp>
      <p:pic>
        <p:nvPicPr>
          <p:cNvPr id="5" name="Picture 4">
            <a:extLst>
              <a:ext uri="{FF2B5EF4-FFF2-40B4-BE49-F238E27FC236}">
                <a16:creationId xmlns:a16="http://schemas.microsoft.com/office/drawing/2014/main" id="{4E5A7D77-78E9-4D08-A172-16BC098B3400}"/>
              </a:ext>
            </a:extLst>
          </p:cNvPr>
          <p:cNvPicPr>
            <a:picLocks noChangeAspect="1"/>
          </p:cNvPicPr>
          <p:nvPr/>
        </p:nvPicPr>
        <p:blipFill>
          <a:blip r:embed="rId3"/>
          <a:stretch>
            <a:fillRect/>
          </a:stretch>
        </p:blipFill>
        <p:spPr>
          <a:xfrm>
            <a:off x="958005" y="2155828"/>
            <a:ext cx="2254351" cy="1723070"/>
          </a:xfrm>
          <a:prstGeom prst="rect">
            <a:avLst/>
          </a:prstGeom>
        </p:spPr>
      </p:pic>
    </p:spTree>
    <p:extLst>
      <p:ext uri="{BB962C8B-B14F-4D97-AF65-F5344CB8AC3E}">
        <p14:creationId xmlns:p14="http://schemas.microsoft.com/office/powerpoint/2010/main" val="359427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8A30-C740-4008-B90B-3C0FDAE66DEB}"/>
              </a:ext>
            </a:extLst>
          </p:cNvPr>
          <p:cNvSpPr>
            <a:spLocks noGrp="1"/>
          </p:cNvSpPr>
          <p:nvPr>
            <p:ph type="ctrTitle"/>
          </p:nvPr>
        </p:nvSpPr>
        <p:spPr/>
        <p:txBody>
          <a:bodyPr/>
          <a:lstStyle/>
          <a:p>
            <a:r>
              <a:rPr lang="en-GB" b="1" dirty="0"/>
              <a:t>Exploring devices and purposes</a:t>
            </a:r>
          </a:p>
        </p:txBody>
      </p:sp>
      <p:sp>
        <p:nvSpPr>
          <p:cNvPr id="3" name="Subtitle 2">
            <a:extLst>
              <a:ext uri="{FF2B5EF4-FFF2-40B4-BE49-F238E27FC236}">
                <a16:creationId xmlns:a16="http://schemas.microsoft.com/office/drawing/2014/main" id="{4625D295-3CC4-4E63-A65C-EA48ED5A2EC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3394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FB00-6389-440B-8DA2-644C8FF7C2C0}"/>
              </a:ext>
            </a:extLst>
          </p:cNvPr>
          <p:cNvSpPr>
            <a:spLocks noGrp="1"/>
          </p:cNvSpPr>
          <p:nvPr>
            <p:ph type="title"/>
          </p:nvPr>
        </p:nvSpPr>
        <p:spPr>
          <a:xfrm>
            <a:off x="1261281" y="365124"/>
            <a:ext cx="2560093" cy="917764"/>
          </a:xfrm>
        </p:spPr>
        <p:txBody>
          <a:bodyPr/>
          <a:lstStyle/>
          <a:p>
            <a:pPr algn="ctr"/>
            <a:r>
              <a:rPr lang="en-GB" dirty="0"/>
              <a:t>Risks</a:t>
            </a:r>
          </a:p>
        </p:txBody>
      </p:sp>
      <p:sp>
        <p:nvSpPr>
          <p:cNvPr id="4" name="Rectangle 1">
            <a:extLst>
              <a:ext uri="{FF2B5EF4-FFF2-40B4-BE49-F238E27FC236}">
                <a16:creationId xmlns:a16="http://schemas.microsoft.com/office/drawing/2014/main" id="{C2D1C96B-C9CD-4E63-86C7-7155A20C0994}"/>
              </a:ext>
            </a:extLst>
          </p:cNvPr>
          <p:cNvSpPr>
            <a:spLocks noGrp="1" noChangeArrowheads="1"/>
          </p:cNvSpPr>
          <p:nvPr>
            <p:ph idx="1"/>
          </p:nvPr>
        </p:nvSpPr>
        <p:spPr bwMode="auto">
          <a:xfrm>
            <a:off x="469711" y="1160647"/>
            <a:ext cx="4143232"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Cyberbullying and harassment from friends and strangers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Unwanted or inappropriate contact from friends and strangers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Over-sharing personal information, such as full name, location or images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Accessing inappropriate content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Spending too much money</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Excessive screen time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Behaving inappropriately or unkindly online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0EFCF43A-8D3F-4934-BDEF-B34B3A60FA3A}"/>
              </a:ext>
            </a:extLst>
          </p:cNvPr>
          <p:cNvSpPr/>
          <p:nvPr/>
        </p:nvSpPr>
        <p:spPr>
          <a:xfrm>
            <a:off x="5588760" y="1250543"/>
            <a:ext cx="3980597" cy="5081519"/>
          </a:xfrm>
          <a:prstGeom prst="rect">
            <a:avLst/>
          </a:prstGeom>
        </p:spPr>
        <p:txBody>
          <a:bodyPr wrap="square">
            <a:spAutoFit/>
          </a:bodyPr>
          <a:lstStyle/>
          <a:p>
            <a:pPr marL="285750" indent="-285750">
              <a:lnSpc>
                <a:spcPct val="150000"/>
              </a:lnSpc>
              <a:buFont typeface="Arial" panose="020B0604020202020204" pitchFamily="34" charset="0"/>
              <a:buChar char="•"/>
            </a:pPr>
            <a:r>
              <a:rPr lang="en-GB" sz="2000" b="0" i="0" dirty="0">
                <a:solidFill>
                  <a:srgbClr val="141414"/>
                </a:solidFill>
                <a:effectLst/>
                <a:latin typeface="Arial" panose="020B0604020202020204" pitchFamily="34" charset="0"/>
                <a:cs typeface="Arial" panose="020B0604020202020204" pitchFamily="34" charset="0"/>
              </a:rPr>
              <a:t>Phones can send and receive calls and messages</a:t>
            </a:r>
          </a:p>
          <a:p>
            <a:pPr marL="285750" indent="-285750">
              <a:lnSpc>
                <a:spcPct val="150000"/>
              </a:lnSpc>
              <a:buFont typeface="Arial" panose="020B0604020202020204" pitchFamily="34" charset="0"/>
              <a:buChar char="•"/>
            </a:pPr>
            <a:r>
              <a:rPr lang="en-GB" sz="2000" b="0" i="0" dirty="0">
                <a:solidFill>
                  <a:srgbClr val="141414"/>
                </a:solidFill>
                <a:effectLst/>
                <a:latin typeface="Arial" panose="020B0604020202020204" pitchFamily="34" charset="0"/>
                <a:cs typeface="Arial" panose="020B0604020202020204" pitchFamily="34" charset="0"/>
              </a:rPr>
              <a:t>browse the internet and take photos and videos. </a:t>
            </a:r>
          </a:p>
          <a:p>
            <a:pPr marL="285750" indent="-285750">
              <a:lnSpc>
                <a:spcPct val="150000"/>
              </a:lnSpc>
              <a:buFont typeface="Arial" panose="020B0604020202020204" pitchFamily="34" charset="0"/>
              <a:buChar char="•"/>
            </a:pPr>
            <a:r>
              <a:rPr lang="en-GB" sz="2000" b="0" i="0" dirty="0">
                <a:solidFill>
                  <a:srgbClr val="141414"/>
                </a:solidFill>
                <a:effectLst/>
                <a:latin typeface="Arial" panose="020B0604020202020204" pitchFamily="34" charset="0"/>
                <a:cs typeface="Arial" panose="020B0604020202020204" pitchFamily="34" charset="0"/>
              </a:rPr>
              <a:t>Apps for: </a:t>
            </a:r>
          </a:p>
          <a:p>
            <a:pPr marL="742950" lvl="1" indent="-285750">
              <a:lnSpc>
                <a:spcPct val="150000"/>
              </a:lnSpc>
              <a:buFont typeface="Arial" panose="020B0604020202020204" pitchFamily="34" charset="0"/>
              <a:buChar char="•"/>
            </a:pPr>
            <a:r>
              <a:rPr lang="en-GB" sz="2000" b="0" i="0" dirty="0">
                <a:solidFill>
                  <a:srgbClr val="141414"/>
                </a:solidFill>
                <a:effectLst/>
                <a:latin typeface="Arial" panose="020B0604020202020204" pitchFamily="34" charset="0"/>
                <a:cs typeface="Arial" panose="020B0604020202020204" pitchFamily="34" charset="0"/>
              </a:rPr>
              <a:t>watching videos, </a:t>
            </a:r>
          </a:p>
          <a:p>
            <a:pPr marL="742950" lvl="1" indent="-285750">
              <a:lnSpc>
                <a:spcPct val="150000"/>
              </a:lnSpc>
              <a:buFont typeface="Arial" panose="020B0604020202020204" pitchFamily="34" charset="0"/>
              <a:buChar char="•"/>
            </a:pPr>
            <a:r>
              <a:rPr lang="en-GB" sz="2000" b="0" i="0" dirty="0">
                <a:solidFill>
                  <a:srgbClr val="141414"/>
                </a:solidFill>
                <a:effectLst/>
                <a:latin typeface="Arial" panose="020B0604020202020204" pitchFamily="34" charset="0"/>
                <a:cs typeface="Arial" panose="020B0604020202020204" pitchFamily="34" charset="0"/>
              </a:rPr>
              <a:t>connect</a:t>
            </a:r>
            <a:r>
              <a:rPr lang="en-GB" sz="2000" dirty="0">
                <a:solidFill>
                  <a:srgbClr val="141414"/>
                </a:solidFill>
                <a:latin typeface="Arial" panose="020B0604020202020204" pitchFamily="34" charset="0"/>
                <a:cs typeface="Arial" panose="020B0604020202020204" pitchFamily="34" charset="0"/>
              </a:rPr>
              <a:t>ing</a:t>
            </a:r>
            <a:r>
              <a:rPr lang="en-GB" sz="2000" b="0" i="0" dirty="0">
                <a:solidFill>
                  <a:srgbClr val="141414"/>
                </a:solidFill>
                <a:effectLst/>
                <a:latin typeface="Arial" panose="020B0604020202020204" pitchFamily="34" charset="0"/>
                <a:cs typeface="Arial" panose="020B0604020202020204" pitchFamily="34" charset="0"/>
              </a:rPr>
              <a:t> with friends, </a:t>
            </a:r>
          </a:p>
          <a:p>
            <a:pPr marL="742950" lvl="1" indent="-285750">
              <a:lnSpc>
                <a:spcPct val="150000"/>
              </a:lnSpc>
              <a:buFont typeface="Arial" panose="020B0604020202020204" pitchFamily="34" charset="0"/>
              <a:buChar char="•"/>
            </a:pPr>
            <a:r>
              <a:rPr lang="en-GB" sz="2000" dirty="0">
                <a:solidFill>
                  <a:srgbClr val="141414"/>
                </a:solidFill>
                <a:latin typeface="Arial" panose="020B0604020202020204" pitchFamily="34" charset="0"/>
                <a:cs typeface="Arial" panose="020B0604020202020204" pitchFamily="34" charset="0"/>
              </a:rPr>
              <a:t>making </a:t>
            </a:r>
            <a:r>
              <a:rPr lang="en-GB" sz="2000" b="0" i="0" dirty="0">
                <a:solidFill>
                  <a:srgbClr val="141414"/>
                </a:solidFill>
                <a:effectLst/>
                <a:latin typeface="Arial" panose="020B0604020202020204" pitchFamily="34" charset="0"/>
                <a:cs typeface="Arial" panose="020B0604020202020204" pitchFamily="34" charset="0"/>
              </a:rPr>
              <a:t>video calls, </a:t>
            </a:r>
          </a:p>
          <a:p>
            <a:pPr marL="742950" lvl="1" indent="-285750">
              <a:lnSpc>
                <a:spcPct val="150000"/>
              </a:lnSpc>
              <a:buFont typeface="Arial" panose="020B0604020202020204" pitchFamily="34" charset="0"/>
              <a:buChar char="•"/>
            </a:pPr>
            <a:r>
              <a:rPr lang="en-GB" sz="2000" dirty="0">
                <a:solidFill>
                  <a:srgbClr val="141414"/>
                </a:solidFill>
                <a:latin typeface="Arial" panose="020B0604020202020204" pitchFamily="34" charset="0"/>
                <a:cs typeface="Arial" panose="020B0604020202020204" pitchFamily="34" charset="0"/>
              </a:rPr>
              <a:t>pl</a:t>
            </a:r>
            <a:r>
              <a:rPr lang="en-GB" sz="2000" b="0" i="0" dirty="0">
                <a:solidFill>
                  <a:srgbClr val="141414"/>
                </a:solidFill>
                <a:effectLst/>
                <a:latin typeface="Arial" panose="020B0604020202020204" pitchFamily="34" charset="0"/>
                <a:cs typeface="Arial" panose="020B0604020202020204" pitchFamily="34" charset="0"/>
              </a:rPr>
              <a:t>aying games</a:t>
            </a:r>
          </a:p>
          <a:p>
            <a:pPr marL="742950" lvl="1" indent="-285750">
              <a:lnSpc>
                <a:spcPct val="150000"/>
              </a:lnSpc>
              <a:buFont typeface="Arial" panose="020B0604020202020204" pitchFamily="34" charset="0"/>
              <a:buChar char="•"/>
            </a:pPr>
            <a:r>
              <a:rPr lang="en-GB" sz="2000" b="0" i="0" dirty="0">
                <a:solidFill>
                  <a:srgbClr val="141414"/>
                </a:solidFill>
                <a:effectLst/>
                <a:latin typeface="Arial" panose="020B0604020202020204" pitchFamily="34" charset="0"/>
                <a:cs typeface="Arial" panose="020B0604020202020204" pitchFamily="34" charset="0"/>
              </a:rPr>
              <a:t>news updates</a:t>
            </a:r>
          </a:p>
          <a:p>
            <a:pPr marL="742950" lvl="1" indent="-285750">
              <a:lnSpc>
                <a:spcPct val="150000"/>
              </a:lnSpc>
              <a:buFont typeface="Arial" panose="020B0604020202020204" pitchFamily="34" charset="0"/>
              <a:buChar char="•"/>
            </a:pPr>
            <a:r>
              <a:rPr lang="en-GB" sz="2000" dirty="0">
                <a:solidFill>
                  <a:srgbClr val="141414"/>
                </a:solidFill>
                <a:latin typeface="Arial" panose="020B0604020202020204" pitchFamily="34" charset="0"/>
                <a:cs typeface="Arial" panose="020B0604020202020204" pitchFamily="34" charset="0"/>
              </a:rPr>
              <a:t>supporting learning</a:t>
            </a:r>
            <a:endParaRPr lang="en-GB" sz="2000" b="0" i="0" dirty="0">
              <a:solidFill>
                <a:srgbClr val="141414"/>
              </a:solidFill>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48E1F114-F5AD-CFD3-3560-65D8282CB783}"/>
              </a:ext>
            </a:extLst>
          </p:cNvPr>
          <p:cNvSpPr txBox="1">
            <a:spLocks/>
          </p:cNvSpPr>
          <p:nvPr/>
        </p:nvSpPr>
        <p:spPr>
          <a:xfrm>
            <a:off x="6096000" y="365124"/>
            <a:ext cx="2560093" cy="9177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Benefits</a:t>
            </a:r>
          </a:p>
        </p:txBody>
      </p:sp>
    </p:spTree>
    <p:extLst>
      <p:ext uri="{BB962C8B-B14F-4D97-AF65-F5344CB8AC3E}">
        <p14:creationId xmlns:p14="http://schemas.microsoft.com/office/powerpoint/2010/main" val="293549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C911-D8EC-4FEA-B97B-F487B93FCF99}"/>
              </a:ext>
            </a:extLst>
          </p:cNvPr>
          <p:cNvSpPr>
            <a:spLocks noGrp="1"/>
          </p:cNvSpPr>
          <p:nvPr>
            <p:ph type="title"/>
          </p:nvPr>
        </p:nvSpPr>
        <p:spPr/>
        <p:txBody>
          <a:bodyPr/>
          <a:lstStyle/>
          <a:p>
            <a:r>
              <a:rPr lang="en-GB" dirty="0"/>
              <a:t>How can we keep our children safe online…</a:t>
            </a:r>
          </a:p>
        </p:txBody>
      </p:sp>
      <p:pic>
        <p:nvPicPr>
          <p:cNvPr id="4" name="Picture 3">
            <a:extLst>
              <a:ext uri="{FF2B5EF4-FFF2-40B4-BE49-F238E27FC236}">
                <a16:creationId xmlns:a16="http://schemas.microsoft.com/office/drawing/2014/main" id="{3888BDE0-650D-4984-8909-76BCB4B79F81}"/>
              </a:ext>
            </a:extLst>
          </p:cNvPr>
          <p:cNvPicPr>
            <a:picLocks noChangeAspect="1"/>
          </p:cNvPicPr>
          <p:nvPr/>
        </p:nvPicPr>
        <p:blipFill rotWithShape="1">
          <a:blip r:embed="rId3"/>
          <a:srcRect r="22414"/>
          <a:stretch/>
        </p:blipFill>
        <p:spPr>
          <a:xfrm>
            <a:off x="5586512" y="1463613"/>
            <a:ext cx="6277970" cy="2642361"/>
          </a:xfrm>
          <a:prstGeom prst="rect">
            <a:avLst/>
          </a:prstGeom>
        </p:spPr>
      </p:pic>
      <p:pic>
        <p:nvPicPr>
          <p:cNvPr id="5" name="Picture 4">
            <a:extLst>
              <a:ext uri="{FF2B5EF4-FFF2-40B4-BE49-F238E27FC236}">
                <a16:creationId xmlns:a16="http://schemas.microsoft.com/office/drawing/2014/main" id="{317BA85C-4B38-47EF-834D-3114910A5D4E}"/>
              </a:ext>
            </a:extLst>
          </p:cNvPr>
          <p:cNvPicPr>
            <a:picLocks noChangeAspect="1"/>
          </p:cNvPicPr>
          <p:nvPr/>
        </p:nvPicPr>
        <p:blipFill>
          <a:blip r:embed="rId4"/>
          <a:stretch>
            <a:fillRect/>
          </a:stretch>
        </p:blipFill>
        <p:spPr>
          <a:xfrm>
            <a:off x="6165308" y="3878898"/>
            <a:ext cx="5699174" cy="2822154"/>
          </a:xfrm>
          <a:prstGeom prst="rect">
            <a:avLst/>
          </a:prstGeom>
        </p:spPr>
      </p:pic>
      <p:pic>
        <p:nvPicPr>
          <p:cNvPr id="6" name="Picture 5">
            <a:extLst>
              <a:ext uri="{FF2B5EF4-FFF2-40B4-BE49-F238E27FC236}">
                <a16:creationId xmlns:a16="http://schemas.microsoft.com/office/drawing/2014/main" id="{969E498D-8715-4CDB-AEB2-A09D0BF739A5}"/>
              </a:ext>
            </a:extLst>
          </p:cNvPr>
          <p:cNvPicPr>
            <a:picLocks noChangeAspect="1"/>
          </p:cNvPicPr>
          <p:nvPr/>
        </p:nvPicPr>
        <p:blipFill>
          <a:blip r:embed="rId5"/>
          <a:stretch>
            <a:fillRect/>
          </a:stretch>
        </p:blipFill>
        <p:spPr>
          <a:xfrm>
            <a:off x="958005" y="2155828"/>
            <a:ext cx="3196872" cy="2443468"/>
          </a:xfrm>
          <a:prstGeom prst="rect">
            <a:avLst/>
          </a:prstGeom>
        </p:spPr>
      </p:pic>
    </p:spTree>
    <p:extLst>
      <p:ext uri="{BB962C8B-B14F-4D97-AF65-F5344CB8AC3E}">
        <p14:creationId xmlns:p14="http://schemas.microsoft.com/office/powerpoint/2010/main" val="18703381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2859</TotalTime>
  <Words>1746</Words>
  <Application>Microsoft Office PowerPoint</Application>
  <PresentationFormat>Widescreen</PresentationFormat>
  <Paragraphs>148</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Montserrat</vt:lpstr>
      <vt:lpstr>Trebuchet MS</vt:lpstr>
      <vt:lpstr>var(--paragraph-font-family,var(--primary-font-family))</vt:lpstr>
      <vt:lpstr>Wingdings 3</vt:lpstr>
      <vt:lpstr>Facet</vt:lpstr>
      <vt:lpstr>PowerPoint Presentation</vt:lpstr>
      <vt:lpstr>In this session </vt:lpstr>
      <vt:lpstr>Background… </vt:lpstr>
      <vt:lpstr>What do your children use the internet for? </vt:lpstr>
      <vt:lpstr>PowerPoint Presentation</vt:lpstr>
      <vt:lpstr>The Children’s Wellbeing in a Digital World: Index Report 2024 </vt:lpstr>
      <vt:lpstr>Exploring devices and purposes</vt:lpstr>
      <vt:lpstr>Risks</vt:lpstr>
      <vt:lpstr>How can we keep our children safe online…</vt:lpstr>
      <vt:lpstr>Creating Ground Rules</vt:lpstr>
      <vt:lpstr>PowerPoint Presentation</vt:lpstr>
      <vt:lpstr>Creating ground rules…</vt:lpstr>
      <vt:lpstr>Conversations with children are so important</vt:lpstr>
      <vt:lpstr>Setting up devices…</vt:lpstr>
      <vt:lpstr>TOP TIPS</vt:lpstr>
      <vt:lpstr>Useful links for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Internet Day</dc:title>
  <dc:creator>Michael Battye</dc:creator>
  <cp:lastModifiedBy>I Newton</cp:lastModifiedBy>
  <cp:revision>22</cp:revision>
  <dcterms:created xsi:type="dcterms:W3CDTF">2024-01-31T09:09:11Z</dcterms:created>
  <dcterms:modified xsi:type="dcterms:W3CDTF">2024-02-06T13:16:36Z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2024-02-05T11:47:14Z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c5a5007f-3f84-4671-899e-ff07e7938758</vt:lpwstr>
  </property>
  <property fmtid="{D5CDD505-2E9C-101B-9397-08002B2CF9AE}" pid="7" name="MSIP_Label_defa4170-0d19-0005-0004-bc88714345d2_ActionId">
    <vt:lpwstr>45f089d2-07fa-4436-9fdb-03cd0e0d3d1f</vt:lpwstr>
  </property>
  <property fmtid="{D5CDD505-2E9C-101B-9397-08002B2CF9AE}" pid="8" name="MSIP_Label_defa4170-0d19-0005-0004-bc88714345d2_ContentBits">
    <vt:lpwstr>0</vt:lpwstr>
  </property>
</Properties>
</file>